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48" r:id="rId2"/>
    <p:sldId id="351" r:id="rId3"/>
    <p:sldId id="391" r:id="rId4"/>
    <p:sldId id="392" r:id="rId5"/>
    <p:sldId id="357" r:id="rId6"/>
    <p:sldId id="388" r:id="rId7"/>
    <p:sldId id="273" r:id="rId8"/>
    <p:sldId id="368" r:id="rId9"/>
    <p:sldId id="333" r:id="rId10"/>
    <p:sldId id="275" r:id="rId11"/>
    <p:sldId id="334" r:id="rId12"/>
    <p:sldId id="276" r:id="rId13"/>
    <p:sldId id="389" r:id="rId14"/>
    <p:sldId id="369" r:id="rId15"/>
    <p:sldId id="278" r:id="rId16"/>
    <p:sldId id="390" r:id="rId17"/>
    <p:sldId id="326" r:id="rId18"/>
    <p:sldId id="327" r:id="rId19"/>
    <p:sldId id="279" r:id="rId20"/>
    <p:sldId id="370" r:id="rId21"/>
    <p:sldId id="281" r:id="rId22"/>
    <p:sldId id="371" r:id="rId23"/>
    <p:sldId id="338" r:id="rId24"/>
    <p:sldId id="283" r:id="rId25"/>
    <p:sldId id="336" r:id="rId26"/>
    <p:sldId id="339" r:id="rId27"/>
    <p:sldId id="340" r:id="rId28"/>
    <p:sldId id="341" r:id="rId29"/>
    <p:sldId id="284" r:id="rId30"/>
    <p:sldId id="320" r:id="rId31"/>
    <p:sldId id="342" r:id="rId32"/>
    <p:sldId id="372" r:id="rId33"/>
    <p:sldId id="373" r:id="rId34"/>
    <p:sldId id="374" r:id="rId35"/>
    <p:sldId id="375" r:id="rId3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nicoranza@gmail.com" initials="f" lastIdx="2" clrIdx="0">
    <p:extLst>
      <p:ext uri="{19B8F6BF-5375-455C-9EA6-DF929625EA0E}">
        <p15:presenceInfo xmlns:p15="http://schemas.microsoft.com/office/powerpoint/2012/main" userId="3967340b1f7f29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DFF0D"/>
    <a:srgbClr val="C49500"/>
    <a:srgbClr val="FF9900"/>
    <a:srgbClr val="8E0000"/>
    <a:srgbClr val="FF0000"/>
    <a:srgbClr val="FF5050"/>
    <a:srgbClr val="FF0066"/>
    <a:srgbClr val="00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716" autoAdjust="0"/>
  </p:normalViewPr>
  <p:slideViewPr>
    <p:cSldViewPr snapToGrid="0">
      <p:cViewPr>
        <p:scale>
          <a:sx n="77" d="100"/>
          <a:sy n="77" d="100"/>
        </p:scale>
        <p:origin x="2562" y="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39"/>
    </p:cViewPr>
  </p:sorterViewPr>
  <p:notesViewPr>
    <p:cSldViewPr snapToGrid="0">
      <p:cViewPr varScale="1">
        <p:scale>
          <a:sx n="62" d="100"/>
          <a:sy n="62" d="100"/>
        </p:scale>
        <p:origin x="199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27E2D6-C5CA-4820-90AE-2BC71EA212E5}" type="datetimeFigureOut">
              <a:rPr lang="it-IT"/>
              <a:pPr>
                <a:defRPr/>
              </a:pPr>
              <a:t>05/02/2021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777190-5390-4C7E-8FEB-630F52FA93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9005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CD02E3-91BC-403B-A4D0-A9D2007F7A7B}" type="datetimeFigureOut">
              <a:rPr lang="it-IT"/>
              <a:pPr>
                <a:defRPr/>
              </a:pPr>
              <a:t>05/02/2021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FF39AA-A5E8-41E4-A532-97690CB9D1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402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779E7A-CB8C-45A7-8801-647A66D9A15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D7BAAF-E2DD-404B-A88E-047B3F5B80B4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167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CFA55-A4A9-4A52-8750-3DA6D2ECE6DC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177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7D959-A9E1-4436-938A-8FB99DE74B73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1813"/>
            <a:ext cx="5032375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Trebuchet MS" pitchFamily="34" charset="0"/>
            </a:endParaRPr>
          </a:p>
        </p:txBody>
      </p:sp>
      <p:sp>
        <p:nvSpPr>
          <p:cNvPr id="1198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97B724-0340-4DB4-B305-B150C9052BCF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218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D7BC4-E010-47A2-948D-A5A809965FE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228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0161B5-FACE-4842-9A10-54BFED4BAA2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BEFDB2-CC2E-4C1F-8875-5D373774BD3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A292B0-BAF6-4EB2-8CB9-DC5788AA3EF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BAE4B1-7442-4952-8C7A-9973C306B33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it-IT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BAE4B1-7442-4952-8C7A-9973C306B337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297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5CE43E-46F3-4B26-915F-423D4C75B81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it-IT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126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2D47E-0D33-40B5-A9B9-C6E169D42B11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1813"/>
            <a:ext cx="5032375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it-IT">
              <a:latin typeface="Trebuchet MS" pitchFamily="34" charset="0"/>
            </a:endParaRPr>
          </a:p>
        </p:txBody>
      </p:sp>
      <p:sp>
        <p:nvSpPr>
          <p:cNvPr id="11469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6D51E2-BBAF-42D7-BC99-58A068050A4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icurezz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icurezz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icurezz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icurezz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icurezz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0" r:id="rId5"/>
    <p:sldLayoutId id="2147483659" r:id="rId6"/>
    <p:sldLayoutId id="2147483665" r:id="rId7"/>
    <p:sldLayoutId id="2147483658" r:id="rId8"/>
    <p:sldLayoutId id="2147483657" r:id="rId9"/>
    <p:sldLayoutId id="2147483656" r:id="rId10"/>
    <p:sldLayoutId id="2147483655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Fotolia_25241308_XL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" y="0"/>
            <a:ext cx="914876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7" name="Titolo 1"/>
          <p:cNvSpPr>
            <a:spLocks/>
          </p:cNvSpPr>
          <p:nvPr/>
        </p:nvSpPr>
        <p:spPr bwMode="auto">
          <a:xfrm>
            <a:off x="4284663" y="2492375"/>
            <a:ext cx="46069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4000" dirty="0">
                <a:solidFill>
                  <a:srgbClr val="00539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Formazione     Generale Lavoratori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BBE40F-6182-425B-A187-3A6522063A75}"/>
              </a:ext>
            </a:extLst>
          </p:cNvPr>
          <p:cNvSpPr txBox="1"/>
          <p:nvPr/>
        </p:nvSpPr>
        <p:spPr>
          <a:xfrm>
            <a:off x="4695825" y="5389334"/>
            <a:ext cx="2962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QUASICO</a:t>
            </a:r>
          </a:p>
          <a:p>
            <a:r>
              <a:rPr lang="it-IT" sz="1100" b="1" dirty="0"/>
              <a:t>Divisione Qualità Sicurezza e Consulenza</a:t>
            </a:r>
            <a:endParaRPr lang="it-IT" sz="1100" dirty="0"/>
          </a:p>
          <a:p>
            <a:r>
              <a:rPr lang="it-IT" sz="1100" dirty="0"/>
              <a:t>Via G. Savelli, 118 – 35129 Padova (PD) </a:t>
            </a:r>
          </a:p>
          <a:p>
            <a:r>
              <a:rPr lang="en-US" sz="1100" dirty="0"/>
              <a:t>Tel. 049/8075380 - Fax 049/8075390</a:t>
            </a:r>
            <a:endParaRPr lang="it-IT" sz="1100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C45DEA0-6E44-4F6D-AC23-E880ED4FCFC4}"/>
              </a:ext>
            </a:extLst>
          </p:cNvPr>
          <p:cNvGrpSpPr/>
          <p:nvPr/>
        </p:nvGrpSpPr>
        <p:grpSpPr>
          <a:xfrm>
            <a:off x="7010403" y="327902"/>
            <a:ext cx="1644704" cy="1251804"/>
            <a:chOff x="7010403" y="327902"/>
            <a:chExt cx="1644704" cy="1251804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1FF36C8-048C-4C24-8F01-31EFC354C0F0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0403" y="327902"/>
              <a:ext cx="1644704" cy="503185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60279CA-45A7-404D-8A14-ACF716D1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3151" y="806800"/>
              <a:ext cx="1350313" cy="77290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Dirigente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38150" y="1630138"/>
            <a:ext cx="8201025" cy="971550"/>
          </a:xfrm>
          <a:prstGeom prst="rect">
            <a:avLst/>
          </a:prstGeom>
          <a:solidFill>
            <a:srgbClr val="4BACC6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549275" y="1530516"/>
            <a:ext cx="7994650" cy="1014412"/>
          </a:xfrm>
          <a:prstGeom prst="rect">
            <a:avLst/>
          </a:prstGeom>
          <a:solidFill>
            <a:srgbClr val="4BAC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400" dirty="0">
                <a:solidFill>
                  <a:schemeClr val="bg1"/>
                </a:solidFill>
              </a:rPr>
              <a:t>Il </a:t>
            </a:r>
            <a:r>
              <a:rPr lang="it-IT" sz="2800" b="1" dirty="0">
                <a:solidFill>
                  <a:srgbClr val="FFC000"/>
                </a:solidFill>
              </a:rPr>
              <a:t>Dirigente</a:t>
            </a:r>
            <a:r>
              <a:rPr lang="it-IT" sz="2400" dirty="0">
                <a:solidFill>
                  <a:schemeClr val="bg1"/>
                </a:solidFill>
              </a:rPr>
              <a:t> è il soggetto che </a:t>
            </a:r>
            <a:r>
              <a:rPr lang="it-IT" sz="2400" dirty="0">
                <a:solidFill>
                  <a:srgbClr val="8E0000"/>
                </a:solidFill>
              </a:rPr>
              <a:t>dirige</a:t>
            </a:r>
            <a:r>
              <a:rPr lang="it-IT" sz="2400" dirty="0">
                <a:solidFill>
                  <a:schemeClr val="bg1"/>
                </a:solidFill>
              </a:rPr>
              <a:t> le attività produttive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pur senza i poteri tipici del DL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12750" y="3429000"/>
            <a:ext cx="8201025" cy="1438275"/>
          </a:xfrm>
          <a:prstGeom prst="rect">
            <a:avLst/>
          </a:prstGeom>
          <a:solidFill>
            <a:srgbClr val="4BACC6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549275" y="3365025"/>
            <a:ext cx="7994650" cy="1301423"/>
          </a:xfrm>
          <a:prstGeom prst="rect">
            <a:avLst/>
          </a:prstGeom>
          <a:solidFill>
            <a:srgbClr val="4BACC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>
              <a:lnSpc>
                <a:spcPct val="120000"/>
              </a:lnSpc>
              <a:spcBef>
                <a:spcPct val="20000"/>
              </a:spcBef>
            </a:pPr>
            <a:r>
              <a:rPr lang="it-IT" sz="2400" i="1" dirty="0">
                <a:solidFill>
                  <a:srgbClr val="8E0000"/>
                </a:solidFill>
              </a:rPr>
              <a:t>organizza</a:t>
            </a:r>
            <a:r>
              <a:rPr lang="it-IT" sz="2400" dirty="0">
                <a:solidFill>
                  <a:schemeClr val="bg1"/>
                </a:solidFill>
              </a:rPr>
              <a:t> il lavoro, </a:t>
            </a:r>
            <a:r>
              <a:rPr lang="it-IT" sz="2400" i="1" dirty="0">
                <a:solidFill>
                  <a:srgbClr val="8E0000"/>
                </a:solidFill>
              </a:rPr>
              <a:t>controlla</a:t>
            </a:r>
            <a:r>
              <a:rPr lang="it-IT" sz="2400" dirty="0">
                <a:solidFill>
                  <a:schemeClr val="bg1"/>
                </a:solidFill>
              </a:rPr>
              <a:t> la conformità, </a:t>
            </a:r>
            <a:r>
              <a:rPr lang="it-IT" sz="2400" i="1" dirty="0">
                <a:solidFill>
                  <a:srgbClr val="8E0000"/>
                </a:solidFill>
              </a:rPr>
              <a:t>segnala</a:t>
            </a:r>
            <a:r>
              <a:rPr lang="it-IT" sz="2400" dirty="0">
                <a:solidFill>
                  <a:schemeClr val="bg1"/>
                </a:solidFill>
              </a:rPr>
              <a:t> le anomalie e </a:t>
            </a:r>
            <a:r>
              <a:rPr lang="it-IT" sz="2400" i="1" dirty="0">
                <a:solidFill>
                  <a:srgbClr val="8E0000"/>
                </a:solidFill>
              </a:rPr>
              <a:t>interviene</a:t>
            </a:r>
            <a:r>
              <a:rPr lang="it-IT" sz="2400" dirty="0">
                <a:solidFill>
                  <a:schemeClr val="bg1"/>
                </a:solidFill>
              </a:rPr>
              <a:t> a correggerle 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laddove il suo potere di spesa lo permette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tonda angolo diagonale rettangolo 3"/>
          <p:cNvSpPr/>
          <p:nvPr/>
        </p:nvSpPr>
        <p:spPr>
          <a:xfrm>
            <a:off x="308398" y="1766887"/>
            <a:ext cx="8337549" cy="1662113"/>
          </a:xfrm>
          <a:prstGeom prst="round2DiagRect">
            <a:avLst/>
          </a:prstGeom>
          <a:solidFill>
            <a:srgbClr val="4BACC6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6326" name="Titolo 1"/>
          <p:cNvSpPr>
            <a:spLocks/>
          </p:cNvSpPr>
          <p:nvPr/>
        </p:nvSpPr>
        <p:spPr bwMode="auto">
          <a:xfrm>
            <a:off x="152400" y="269875"/>
            <a:ext cx="78771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Il Dirigente ed i suoi obblighi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– Art. 18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 </a:t>
            </a:r>
          </a:p>
        </p:txBody>
      </p:sp>
      <p:sp>
        <p:nvSpPr>
          <p:cNvPr id="59395" name="Segnaposto contenuto 2"/>
          <p:cNvSpPr>
            <a:spLocks noGrp="1"/>
          </p:cNvSpPr>
          <p:nvPr>
            <p:ph idx="4294967295"/>
          </p:nvPr>
        </p:nvSpPr>
        <p:spPr bwMode="auto">
          <a:xfrm>
            <a:off x="554036" y="1857374"/>
            <a:ext cx="8035925" cy="1533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Clr>
                <a:srgbClr val="FF0000"/>
              </a:buClr>
              <a:buFont typeface="Wingdings 2" pitchFamily="18" charset="2"/>
              <a:buNone/>
            </a:pPr>
            <a:r>
              <a:rPr lang="it-IT" sz="2400" b="1" i="1" dirty="0">
                <a:solidFill>
                  <a:schemeClr val="bg1"/>
                </a:solidFill>
                <a:cs typeface="Arial" charset="0"/>
              </a:rPr>
              <a:t>“</a:t>
            </a:r>
            <a:r>
              <a:rPr lang="it-IT" sz="2600" b="1" i="1" dirty="0">
                <a:solidFill>
                  <a:schemeClr val="bg1"/>
                </a:solidFill>
                <a:cs typeface="Arial" charset="0"/>
              </a:rPr>
              <a:t>Dirigente</a:t>
            </a:r>
            <a:r>
              <a:rPr lang="it-IT" sz="2400" b="1" i="1" dirty="0">
                <a:solidFill>
                  <a:schemeClr val="bg1"/>
                </a:solidFill>
                <a:cs typeface="Arial" charset="0"/>
              </a:rPr>
              <a:t>: persona che </a:t>
            </a:r>
          </a:p>
          <a:p>
            <a:pPr marL="0" indent="0" eaLnBrk="1" hangingPunct="1">
              <a:buClr>
                <a:srgbClr val="FF0000"/>
              </a:buClr>
              <a:buFont typeface="Wingdings 2" pitchFamily="18" charset="2"/>
              <a:buNone/>
            </a:pPr>
            <a:r>
              <a:rPr lang="it-IT" sz="2400" b="1" i="1" dirty="0">
                <a:solidFill>
                  <a:schemeClr val="bg1"/>
                </a:solidFill>
                <a:cs typeface="Arial" charset="0"/>
              </a:rPr>
              <a:t>attua le direttive del Datore di Lavoro organizzando </a:t>
            </a:r>
            <a:br>
              <a:rPr lang="it-IT" sz="2400" b="1" i="1" dirty="0">
                <a:solidFill>
                  <a:schemeClr val="bg1"/>
                </a:solidFill>
                <a:cs typeface="Arial" charset="0"/>
              </a:rPr>
            </a:br>
            <a:r>
              <a:rPr lang="it-IT" sz="2400" b="1" i="1" dirty="0">
                <a:solidFill>
                  <a:schemeClr val="bg1"/>
                </a:solidFill>
                <a:cs typeface="Arial" charset="0"/>
              </a:rPr>
              <a:t>l’attività lavorativa e vigilando su di essa.”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593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Titolo 1"/>
          <p:cNvSpPr>
            <a:spLocks/>
          </p:cNvSpPr>
          <p:nvPr/>
        </p:nvSpPr>
        <p:spPr bwMode="auto">
          <a:xfrm>
            <a:off x="323850" y="272789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Preposto 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33375" y="1438275"/>
            <a:ext cx="8562975" cy="5905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323850" y="1466850"/>
            <a:ext cx="8486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>
              <a:lnSpc>
                <a:spcPct val="120000"/>
              </a:lnSpc>
              <a:spcBef>
                <a:spcPct val="20000"/>
              </a:spcBef>
            </a:pPr>
            <a:r>
              <a:rPr lang="it-IT" sz="3200" b="1" dirty="0">
                <a:solidFill>
                  <a:srgbClr val="FF9900"/>
                </a:solidFill>
              </a:rPr>
              <a:t>Preposti:</a:t>
            </a:r>
            <a:r>
              <a:rPr lang="it-IT" sz="2400" dirty="0">
                <a:solidFill>
                  <a:srgbClr val="FF9900"/>
                </a:solidFill>
              </a:rPr>
              <a:t> </a:t>
            </a:r>
            <a:r>
              <a:rPr lang="it-IT" sz="2000" dirty="0">
                <a:solidFill>
                  <a:schemeClr val="bg1"/>
                </a:solidFill>
              </a:rPr>
              <a:t>sono</a:t>
            </a:r>
            <a:r>
              <a:rPr lang="it-IT" sz="2400" dirty="0">
                <a:solidFill>
                  <a:schemeClr val="bg1"/>
                </a:solidFill>
              </a:rPr>
              <a:t> persone di riferimento tra DL e i lavoratori, 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33376" y="2257425"/>
            <a:ext cx="8562974" cy="5238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333375" y="2157413"/>
            <a:ext cx="81534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>
              <a:lnSpc>
                <a:spcPct val="120000"/>
              </a:lnSpc>
              <a:spcBef>
                <a:spcPct val="20000"/>
              </a:spcBef>
            </a:pPr>
            <a:r>
              <a:rPr lang="it-IT" sz="2600" dirty="0">
                <a:solidFill>
                  <a:schemeClr val="bg1"/>
                </a:solidFill>
              </a:rPr>
              <a:t>hanno obblighi di vigilanza e controllo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69D74FC0-B77A-43EA-AAE9-391B99996213}"/>
              </a:ext>
            </a:extLst>
          </p:cNvPr>
          <p:cNvGrpSpPr/>
          <p:nvPr/>
        </p:nvGrpSpPr>
        <p:grpSpPr>
          <a:xfrm>
            <a:off x="109537" y="4249687"/>
            <a:ext cx="8601076" cy="2049929"/>
            <a:chOff x="276225" y="3788897"/>
            <a:chExt cx="8543925" cy="2049929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333375" y="3819526"/>
              <a:ext cx="8486775" cy="20193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t-IT" dirty="0"/>
            </a:p>
          </p:txBody>
        </p:sp>
        <p:sp>
          <p:nvSpPr>
            <p:cNvPr id="9" name="Rectangle 3"/>
            <p:cNvSpPr txBox="1">
              <a:spLocks noRot="1" noChangeArrowheads="1"/>
            </p:cNvSpPr>
            <p:nvPr/>
          </p:nvSpPr>
          <p:spPr bwMode="auto">
            <a:xfrm>
              <a:off x="276225" y="3788897"/>
              <a:ext cx="8210550" cy="199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85725">
                <a:lnSpc>
                  <a:spcPct val="120000"/>
                </a:lnSpc>
              </a:pPr>
              <a:r>
                <a:rPr lang="it-IT" sz="2600" dirty="0">
                  <a:solidFill>
                    <a:schemeClr val="bg1"/>
                  </a:solidFill>
                </a:rPr>
                <a:t>Se </a:t>
              </a:r>
              <a:r>
                <a:rPr lang="it-IT" sz="2600" dirty="0" err="1">
                  <a:solidFill>
                    <a:schemeClr val="bg1"/>
                  </a:solidFill>
                </a:rPr>
                <a:t>iI</a:t>
              </a:r>
              <a:r>
                <a:rPr lang="it-IT" sz="2600" dirty="0">
                  <a:solidFill>
                    <a:schemeClr val="bg1"/>
                  </a:solidFill>
                </a:rPr>
                <a:t> </a:t>
              </a:r>
              <a:r>
                <a:rPr lang="it-IT" sz="2800" b="1" dirty="0">
                  <a:solidFill>
                    <a:schemeClr val="bg1"/>
                  </a:solidFill>
                </a:rPr>
                <a:t>Preposto </a:t>
              </a:r>
              <a:r>
                <a:rPr lang="it-IT" sz="2600" dirty="0">
                  <a:solidFill>
                    <a:schemeClr val="bg1"/>
                  </a:solidFill>
                </a:rPr>
                <a:t>viene a conoscenza di situazioni </a:t>
              </a:r>
              <a:br>
                <a:rPr lang="it-IT" sz="2600" dirty="0">
                  <a:solidFill>
                    <a:schemeClr val="bg1"/>
                  </a:solidFill>
                </a:rPr>
              </a:br>
              <a:r>
                <a:rPr lang="it-IT" sz="2600" dirty="0">
                  <a:solidFill>
                    <a:schemeClr val="bg1"/>
                  </a:solidFill>
                </a:rPr>
                <a:t>che possono mettere a rischio i lavoratori </a:t>
              </a:r>
              <a:br>
                <a:rPr lang="it-IT" sz="2600" dirty="0">
                  <a:solidFill>
                    <a:schemeClr val="bg1"/>
                  </a:solidFill>
                </a:rPr>
              </a:br>
              <a:r>
                <a:rPr lang="it-IT" sz="2600" dirty="0">
                  <a:solidFill>
                    <a:schemeClr val="bg1"/>
                  </a:solidFill>
                </a:rPr>
                <a:t>ha l’obbligo di intervenire, segnalare o (a seconda dei casi)</a:t>
              </a:r>
              <a:r>
                <a:rPr lang="it-IT" sz="2600" b="1" dirty="0">
                  <a:solidFill>
                    <a:schemeClr val="bg1"/>
                  </a:solidFill>
                </a:rPr>
                <a:t> </a:t>
              </a:r>
              <a:r>
                <a:rPr lang="it-IT" sz="2600" dirty="0">
                  <a:solidFill>
                    <a:schemeClr val="bg1"/>
                  </a:solidFill>
                </a:rPr>
                <a:t>interrompere le lavorazioni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40CABD67-A6D4-4BF1-AEAD-AEABC3436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37" y="2876915"/>
            <a:ext cx="3362325" cy="136207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4" grpId="0" animBg="1"/>
      <p:bldP spid="5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Preposto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23850" y="1518312"/>
            <a:ext cx="8610600" cy="25868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t-IT" dirty="0"/>
          </a:p>
        </p:txBody>
      </p:sp>
      <p:sp>
        <p:nvSpPr>
          <p:cNvPr id="11" name="Rectangle 3"/>
          <p:cNvSpPr txBox="1">
            <a:spLocks noRot="1" noChangeArrowheads="1"/>
          </p:cNvSpPr>
          <p:nvPr/>
        </p:nvSpPr>
        <p:spPr bwMode="auto">
          <a:xfrm>
            <a:off x="209550" y="1466964"/>
            <a:ext cx="8724900" cy="213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>
              <a:lnSpc>
                <a:spcPct val="120000"/>
              </a:lnSpc>
            </a:pPr>
            <a:r>
              <a:rPr lang="it-IT" sz="2800" b="1" dirty="0">
                <a:solidFill>
                  <a:srgbClr val="FF9900"/>
                </a:solidFill>
              </a:rPr>
              <a:t>Preposto</a:t>
            </a:r>
            <a:r>
              <a:rPr lang="it-IT" sz="2400" b="1" dirty="0">
                <a:solidFill>
                  <a:srgbClr val="FF9900"/>
                </a:solidFill>
              </a:rPr>
              <a:t> =  capo squadra, capo turno, capo reparto, </a:t>
            </a:r>
            <a:endParaRPr lang="it-IT" sz="2400" dirty="0">
              <a:solidFill>
                <a:schemeClr val="bg1"/>
              </a:solidFill>
            </a:endParaRPr>
          </a:p>
          <a:p>
            <a:pPr marL="85725">
              <a:lnSpc>
                <a:spcPct val="120000"/>
              </a:lnSpc>
            </a:pPr>
            <a:endParaRPr lang="it-IT" sz="2400" dirty="0">
              <a:solidFill>
                <a:schemeClr val="bg1"/>
              </a:solidFill>
            </a:endParaRPr>
          </a:p>
          <a:p>
            <a:pPr marL="85725" algn="ctr">
              <a:lnSpc>
                <a:spcPct val="120000"/>
              </a:lnSpc>
            </a:pPr>
            <a:r>
              <a:rPr lang="it-IT" sz="3200" dirty="0">
                <a:solidFill>
                  <a:schemeClr val="bg1"/>
                </a:solidFill>
              </a:rPr>
              <a:t>         quindi 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0C696-CF0D-42F0-9C76-1F0DA2349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951610"/>
            <a:ext cx="8610600" cy="252606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t-IT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7322669-5071-4EF4-9048-C2E8BB3C6727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90525" y="4094586"/>
            <a:ext cx="8543925" cy="205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>
              <a:lnSpc>
                <a:spcPct val="120000"/>
              </a:lnSpc>
            </a:pPr>
            <a:r>
              <a:rPr lang="it-IT" sz="2800" b="1" dirty="0">
                <a:solidFill>
                  <a:schemeClr val="bg1"/>
                </a:solidFill>
              </a:rPr>
              <a:t>un lavoratore </a:t>
            </a:r>
            <a:r>
              <a:rPr lang="it-IT" sz="2800" b="1" dirty="0">
                <a:solidFill>
                  <a:srgbClr val="FF9900"/>
                </a:solidFill>
              </a:rPr>
              <a:t>diventa Preposto</a:t>
            </a:r>
            <a:r>
              <a:rPr lang="it-IT" sz="2400" b="1" dirty="0">
                <a:solidFill>
                  <a:srgbClr val="FF9900"/>
                </a:solidFill>
              </a:rPr>
              <a:t> </a:t>
            </a:r>
            <a:r>
              <a:rPr lang="it-IT" sz="2400" b="1" u="sng" dirty="0">
                <a:solidFill>
                  <a:schemeClr val="bg1"/>
                </a:solidFill>
              </a:rPr>
              <a:t>anche</a:t>
            </a:r>
            <a:r>
              <a:rPr lang="it-IT" sz="2600" u="sng" dirty="0">
                <a:solidFill>
                  <a:schemeClr val="bg1"/>
                </a:solidFill>
              </a:rPr>
              <a:t> in assenza di specifica nomina</a:t>
            </a:r>
            <a:r>
              <a:rPr lang="it-IT" sz="2600" dirty="0">
                <a:solidFill>
                  <a:schemeClr val="bg1"/>
                </a:solidFill>
              </a:rPr>
              <a:t>       quando il suo ruolo è testimoniato da effettivi poteri </a:t>
            </a:r>
          </a:p>
          <a:p>
            <a:pPr marL="85725">
              <a:lnSpc>
                <a:spcPct val="120000"/>
              </a:lnSpc>
            </a:pPr>
            <a:endParaRPr lang="it-IT" sz="1200" dirty="0">
              <a:solidFill>
                <a:schemeClr val="bg1"/>
              </a:solidFill>
            </a:endParaRPr>
          </a:p>
          <a:p>
            <a:pPr marL="85725">
              <a:lnSpc>
                <a:spcPct val="120000"/>
              </a:lnSpc>
            </a:pPr>
            <a:r>
              <a:rPr lang="it-IT" sz="2000" dirty="0">
                <a:solidFill>
                  <a:schemeClr val="bg1"/>
                </a:solidFill>
              </a:rPr>
              <a:t>(principio di effettività = Preposto di fatto)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E9D723A-6B70-4F9B-B5D6-B5F95D867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92" y="2187333"/>
            <a:ext cx="3412008" cy="1738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980DEE04-0C8D-4923-A266-5F6625A1444D}"/>
              </a:ext>
            </a:extLst>
          </p:cNvPr>
          <p:cNvSpPr/>
          <p:nvPr/>
        </p:nvSpPr>
        <p:spPr>
          <a:xfrm>
            <a:off x="3153506" y="4806462"/>
            <a:ext cx="281355" cy="23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05933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10" grpId="0" animBg="1"/>
      <p:bldP spid="11" grpId="0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1114425" y="1571625"/>
            <a:ext cx="7505699" cy="4086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it-IT" sz="2600" b="1" dirty="0">
                <a:latin typeface="Arial" charset="0"/>
                <a:cs typeface="Arial" charset="0"/>
              </a:rPr>
              <a:t>Verifica</a:t>
            </a:r>
            <a:r>
              <a:rPr lang="it-IT" sz="2400" dirty="0">
                <a:latin typeface="Arial" charset="0"/>
                <a:cs typeface="Arial" charset="0"/>
              </a:rPr>
              <a:t> che i lavoratori adottino adeguatamente </a:t>
            </a:r>
            <a:br>
              <a:rPr lang="it-IT" sz="2400" dirty="0">
                <a:latin typeface="Arial" charset="0"/>
                <a:cs typeface="Arial" charset="0"/>
              </a:rPr>
            </a:br>
            <a:r>
              <a:rPr lang="it-IT" sz="2400" dirty="0">
                <a:latin typeface="Arial" charset="0"/>
                <a:cs typeface="Arial" charset="0"/>
              </a:rPr>
              <a:t>le misure di sicurezza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000" dirty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it-IT" sz="2600" b="1" dirty="0">
                <a:latin typeface="Arial" charset="0"/>
                <a:cs typeface="Arial" charset="0"/>
              </a:rPr>
              <a:t>Verifica</a:t>
            </a:r>
            <a:r>
              <a:rPr lang="it-IT" sz="2400" dirty="0">
                <a:latin typeface="Arial" charset="0"/>
                <a:cs typeface="Arial" charset="0"/>
              </a:rPr>
              <a:t> la conformità di macchinari e attrezzature </a:t>
            </a:r>
            <a:br>
              <a:rPr lang="it-IT" sz="2400" dirty="0">
                <a:latin typeface="Arial" charset="0"/>
                <a:cs typeface="Arial" charset="0"/>
              </a:rPr>
            </a:br>
            <a:r>
              <a:rPr lang="it-IT" sz="2400" dirty="0">
                <a:latin typeface="Arial" charset="0"/>
                <a:cs typeface="Arial" charset="0"/>
              </a:rPr>
              <a:t>e impedisce gli usi pericolosi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it-IT" sz="1000" dirty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it-IT" sz="2600" b="1" dirty="0">
                <a:latin typeface="Arial" charset="0"/>
                <a:cs typeface="Arial" charset="0"/>
              </a:rPr>
              <a:t>Istruisce</a:t>
            </a:r>
            <a:r>
              <a:rPr lang="it-IT" sz="2400" dirty="0">
                <a:latin typeface="Arial" charset="0"/>
                <a:cs typeface="Arial" charset="0"/>
              </a:rPr>
              <a:t> adeguatamente i lavoratori </a:t>
            </a:r>
            <a:br>
              <a:rPr lang="it-IT" sz="2400" dirty="0">
                <a:latin typeface="Arial" charset="0"/>
                <a:cs typeface="Arial" charset="0"/>
              </a:rPr>
            </a:br>
            <a:r>
              <a:rPr lang="it-IT" sz="2400" dirty="0">
                <a:latin typeface="Arial" charset="0"/>
                <a:cs typeface="Arial" charset="0"/>
              </a:rPr>
              <a:t>per lo svolgimento in sicurezza dei loro compiti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it-IT" sz="10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it-IT" sz="2600" b="1" dirty="0">
                <a:latin typeface="Arial" charset="0"/>
                <a:cs typeface="Arial" charset="0"/>
              </a:rPr>
              <a:t>Sorveglia</a:t>
            </a:r>
            <a:r>
              <a:rPr lang="it-IT" sz="2400" dirty="0">
                <a:latin typeface="Arial" charset="0"/>
                <a:cs typeface="Arial" charset="0"/>
              </a:rPr>
              <a:t> i lavoratori affinché non adottino comportamenti a rischio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it-IT" sz="10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it-IT" sz="2600" b="1" dirty="0">
                <a:latin typeface="Arial" charset="0"/>
                <a:cs typeface="Arial" charset="0"/>
              </a:rPr>
              <a:t>Segnala</a:t>
            </a:r>
            <a:r>
              <a:rPr lang="it-IT" sz="2400" dirty="0">
                <a:latin typeface="Arial" charset="0"/>
                <a:cs typeface="Arial" charset="0"/>
              </a:rPr>
              <a:t> ai superiori (DL o dirigente) le anomalie fino ad impedire le lavorazioni (nei casi più gravi)</a:t>
            </a:r>
          </a:p>
        </p:txBody>
      </p:sp>
      <p:sp>
        <p:nvSpPr>
          <p:cNvPr id="58375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Compiti del Preposto </a:t>
            </a:r>
          </a:p>
        </p:txBody>
      </p:sp>
      <p:sp>
        <p:nvSpPr>
          <p:cNvPr id="5" name="Arrotonda angolo diagonale rettangolo 4"/>
          <p:cNvSpPr/>
          <p:nvPr/>
        </p:nvSpPr>
        <p:spPr>
          <a:xfrm>
            <a:off x="647700" y="1695450"/>
            <a:ext cx="295275" cy="180975"/>
          </a:xfrm>
          <a:prstGeom prst="round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19099" y="5734049"/>
            <a:ext cx="8201025" cy="809625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  <a:scene3d>
            <a:camera prst="perspectiveRelaxedModerately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549275" y="5762625"/>
            <a:ext cx="828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Nella nostra attività i </a:t>
            </a:r>
            <a:r>
              <a:rPr lang="it-IT" sz="2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Preposti</a:t>
            </a:r>
            <a:r>
              <a:rPr lang="it-IT" sz="28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sono</a:t>
            </a:r>
            <a:r>
              <a:rPr lang="it-IT" sz="24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______________</a:t>
            </a:r>
          </a:p>
        </p:txBody>
      </p:sp>
      <p:sp>
        <p:nvSpPr>
          <p:cNvPr id="8" name="Arrotonda angolo diagonale rettangolo 7"/>
          <p:cNvSpPr/>
          <p:nvPr/>
        </p:nvSpPr>
        <p:spPr>
          <a:xfrm>
            <a:off x="647700" y="2514600"/>
            <a:ext cx="295275" cy="180975"/>
          </a:xfrm>
          <a:prstGeom prst="round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Arrotonda angolo diagonale rettangolo 8"/>
          <p:cNvSpPr/>
          <p:nvPr/>
        </p:nvSpPr>
        <p:spPr>
          <a:xfrm>
            <a:off x="647700" y="3362325"/>
            <a:ext cx="295275" cy="180975"/>
          </a:xfrm>
          <a:prstGeom prst="round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Arrotonda angolo diagonale rettangolo 9"/>
          <p:cNvSpPr/>
          <p:nvPr/>
        </p:nvSpPr>
        <p:spPr>
          <a:xfrm>
            <a:off x="647700" y="4238625"/>
            <a:ext cx="295275" cy="180975"/>
          </a:xfrm>
          <a:prstGeom prst="round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Arrotonda angolo diagonale rettangolo 10"/>
          <p:cNvSpPr/>
          <p:nvPr/>
        </p:nvSpPr>
        <p:spPr>
          <a:xfrm>
            <a:off x="647700" y="5057775"/>
            <a:ext cx="295275" cy="180975"/>
          </a:xfrm>
          <a:prstGeom prst="round2Diag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1729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  <p:bldP spid="5837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Lavoratore 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828800" y="4572000"/>
            <a:ext cx="5962650" cy="20669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1838325" y="4524375"/>
            <a:ext cx="66484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400" dirty="0">
                <a:solidFill>
                  <a:schemeClr val="bg1"/>
                </a:solidFill>
              </a:rPr>
              <a:t>Il </a:t>
            </a:r>
            <a:r>
              <a:rPr lang="it-IT" sz="2800" b="1" dirty="0">
                <a:solidFill>
                  <a:schemeClr val="bg1"/>
                </a:solidFill>
              </a:rPr>
              <a:t>Lavoratore</a:t>
            </a:r>
            <a:r>
              <a:rPr lang="it-IT" sz="2400" dirty="0">
                <a:solidFill>
                  <a:schemeClr val="bg1"/>
                </a:solidFill>
                <a:latin typeface="Calibri" pitchFamily="34" charset="0"/>
              </a:rPr>
              <a:t>, in tema di sicurezza, deve:</a:t>
            </a:r>
          </a:p>
          <a:p>
            <a:pPr lvl="1"/>
            <a:r>
              <a:rPr lang="it-IT" sz="2600" dirty="0">
                <a:solidFill>
                  <a:schemeClr val="bg1"/>
                </a:solidFill>
              </a:rPr>
              <a:t>rispettare</a:t>
            </a:r>
            <a:r>
              <a:rPr lang="it-IT" sz="2400" dirty="0">
                <a:solidFill>
                  <a:schemeClr val="bg1"/>
                </a:solidFill>
              </a:rPr>
              <a:t> le norme e le prescrizioni</a:t>
            </a:r>
          </a:p>
          <a:p>
            <a:pPr lvl="1"/>
            <a:r>
              <a:rPr lang="it-IT" sz="2600" dirty="0">
                <a:solidFill>
                  <a:schemeClr val="bg1"/>
                </a:solidFill>
              </a:rPr>
              <a:t>usare</a:t>
            </a:r>
            <a:r>
              <a:rPr lang="it-IT" sz="2400" dirty="0">
                <a:solidFill>
                  <a:schemeClr val="bg1"/>
                </a:solidFill>
              </a:rPr>
              <a:t> correttamente attrezzature e DPI</a:t>
            </a:r>
          </a:p>
          <a:p>
            <a:pPr lvl="1"/>
            <a:r>
              <a:rPr lang="it-IT" sz="2600" dirty="0">
                <a:solidFill>
                  <a:schemeClr val="bg1"/>
                </a:solidFill>
              </a:rPr>
              <a:t>segnalare</a:t>
            </a:r>
            <a:r>
              <a:rPr lang="it-IT" sz="2400" dirty="0">
                <a:solidFill>
                  <a:schemeClr val="bg1"/>
                </a:solidFill>
              </a:rPr>
              <a:t> le anomalie</a:t>
            </a:r>
          </a:p>
          <a:p>
            <a:pPr lvl="1"/>
            <a:r>
              <a:rPr lang="it-IT" sz="2600" dirty="0">
                <a:solidFill>
                  <a:schemeClr val="bg1"/>
                </a:solidFill>
              </a:rPr>
              <a:t>collaborare</a:t>
            </a:r>
            <a:r>
              <a:rPr lang="it-IT" sz="2400" dirty="0">
                <a:solidFill>
                  <a:schemeClr val="bg1"/>
                </a:solidFill>
              </a:rPr>
              <a:t> all’attuazione delle misure </a:t>
            </a: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9" name="Arrotonda angolo diagonale rettangolo 8"/>
          <p:cNvSpPr/>
          <p:nvPr/>
        </p:nvSpPr>
        <p:spPr>
          <a:xfrm>
            <a:off x="1676400" y="5181600"/>
            <a:ext cx="600075" cy="123825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Arrotonda angolo diagonale rettangolo 9"/>
          <p:cNvSpPr/>
          <p:nvPr/>
        </p:nvSpPr>
        <p:spPr>
          <a:xfrm>
            <a:off x="1676400" y="5591175"/>
            <a:ext cx="600075" cy="123825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Arrotonda angolo diagonale rettangolo 10"/>
          <p:cNvSpPr/>
          <p:nvPr/>
        </p:nvSpPr>
        <p:spPr>
          <a:xfrm>
            <a:off x="1676400" y="5981700"/>
            <a:ext cx="600075" cy="123825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Arrotonda angolo diagonale rettangolo 11"/>
          <p:cNvSpPr/>
          <p:nvPr/>
        </p:nvSpPr>
        <p:spPr>
          <a:xfrm>
            <a:off x="1676400" y="6381750"/>
            <a:ext cx="600075" cy="123825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Arrotonda angolo diagonale rettangolo 3">
            <a:extLst>
              <a:ext uri="{FF2B5EF4-FFF2-40B4-BE49-F238E27FC236}">
                <a16:creationId xmlns:a16="http://schemas.microsoft.com/office/drawing/2014/main" id="{F961C360-BB45-4AB8-9712-7A9E8E98DD9D}"/>
              </a:ext>
            </a:extLst>
          </p:cNvPr>
          <p:cNvSpPr/>
          <p:nvPr/>
        </p:nvSpPr>
        <p:spPr>
          <a:xfrm>
            <a:off x="252412" y="1171575"/>
            <a:ext cx="8639175" cy="2355396"/>
          </a:xfrm>
          <a:prstGeom prst="round2DiagRect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1805F4E-4B20-4B7F-87A3-9D0371036703}"/>
              </a:ext>
            </a:extLst>
          </p:cNvPr>
          <p:cNvSpPr txBox="1">
            <a:spLocks/>
          </p:cNvSpPr>
          <p:nvPr/>
        </p:nvSpPr>
        <p:spPr bwMode="auto">
          <a:xfrm>
            <a:off x="514351" y="1209675"/>
            <a:ext cx="8228433" cy="231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it-IT" sz="2200" b="1" i="1" dirty="0">
                <a:solidFill>
                  <a:schemeClr val="bg1"/>
                </a:solidFill>
                <a:latin typeface="Calibri"/>
                <a:cs typeface="+mn-cs"/>
              </a:rPr>
              <a:t>“</a:t>
            </a:r>
            <a:r>
              <a:rPr lang="it-IT" sz="3200" b="1" i="1" dirty="0">
                <a:solidFill>
                  <a:schemeClr val="accent3">
                    <a:lumMod val="75000"/>
                  </a:schemeClr>
                </a:solidFill>
                <a:latin typeface="Calibri"/>
                <a:cs typeface="+mn-cs"/>
              </a:rPr>
              <a:t>Lavoratore</a:t>
            </a:r>
            <a:r>
              <a:rPr lang="it-IT" sz="2800" b="1" i="1" dirty="0">
                <a:solidFill>
                  <a:schemeClr val="accent3">
                    <a:lumMod val="75000"/>
                  </a:schemeClr>
                </a:solidFill>
                <a:latin typeface="Calibri"/>
                <a:cs typeface="+mn-cs"/>
              </a:rPr>
              <a:t>:</a:t>
            </a:r>
            <a:r>
              <a:rPr lang="it-IT" sz="2200" b="1" i="1" dirty="0">
                <a:solidFill>
                  <a:schemeClr val="bg1"/>
                </a:solidFill>
                <a:latin typeface="Calibri"/>
                <a:cs typeface="+mn-cs"/>
              </a:rPr>
              <a:t> persona che, indipendentemente </a:t>
            </a:r>
            <a:br>
              <a:rPr lang="it-IT" sz="2200" b="1" i="1" dirty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it-IT" sz="2200" b="1" i="1" dirty="0">
                <a:solidFill>
                  <a:schemeClr val="bg1"/>
                </a:solidFill>
                <a:latin typeface="Calibri"/>
                <a:cs typeface="+mn-cs"/>
              </a:rPr>
              <a:t>dalla tipologia contrattuale, svolge un’attività lavorativa nell’ambito dell’organizzazione di un Datore di Lavoro pubblico o privato, </a:t>
            </a:r>
            <a:br>
              <a:rPr lang="it-IT" sz="2200" b="1" i="1" dirty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it-IT" sz="2200" b="1" i="1" u="sng" dirty="0">
                <a:solidFill>
                  <a:schemeClr val="bg1"/>
                </a:solidFill>
                <a:latin typeface="Calibri"/>
                <a:cs typeface="+mn-cs"/>
              </a:rPr>
              <a:t>con o senza retribuzione</a:t>
            </a:r>
            <a:r>
              <a:rPr lang="it-IT" sz="2200" b="1" i="1" dirty="0">
                <a:solidFill>
                  <a:schemeClr val="bg1"/>
                </a:solidFill>
                <a:latin typeface="Calibri"/>
                <a:cs typeface="+mn-cs"/>
              </a:rPr>
              <a:t>, </a:t>
            </a:r>
            <a:r>
              <a:rPr lang="it-IT" sz="2200" b="1" i="1" u="sng" dirty="0">
                <a:solidFill>
                  <a:schemeClr val="bg1"/>
                </a:solidFill>
                <a:latin typeface="Calibri"/>
                <a:cs typeface="+mn-cs"/>
              </a:rPr>
              <a:t>anche al solo fine di apprendere </a:t>
            </a:r>
            <a:br>
              <a:rPr lang="it-IT" sz="2200" b="1" i="1" u="sng" dirty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it-IT" sz="2200" b="1" i="1" u="sng" dirty="0">
                <a:solidFill>
                  <a:schemeClr val="bg1"/>
                </a:solidFill>
                <a:latin typeface="Calibri"/>
                <a:cs typeface="+mn-cs"/>
              </a:rPr>
              <a:t>un mestiere, un’arte o una professione</a:t>
            </a:r>
            <a:r>
              <a:rPr lang="it-IT" sz="2200" b="1" i="1" dirty="0">
                <a:solidFill>
                  <a:schemeClr val="bg1"/>
                </a:solidFill>
                <a:latin typeface="Calibri"/>
                <a:cs typeface="+mn-cs"/>
              </a:rPr>
              <a:t>, </a:t>
            </a:r>
            <a:br>
              <a:rPr lang="it-IT" sz="2200" b="1" i="1" dirty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it-IT" sz="2200" b="1" i="1" dirty="0">
                <a:solidFill>
                  <a:schemeClr val="bg1"/>
                </a:solidFill>
                <a:latin typeface="Calibri"/>
                <a:cs typeface="+mn-cs"/>
              </a:rPr>
              <a:t>esclusi gli addetti ai servizi domestici e familiari.”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9" name="Titolo 1"/>
          <p:cNvSpPr>
            <a:spLocks/>
          </p:cNvSpPr>
          <p:nvPr/>
        </p:nvSpPr>
        <p:spPr bwMode="auto">
          <a:xfrm>
            <a:off x="323850" y="81284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Organizzazione della prevenzione:  </a:t>
            </a:r>
          </a:p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Le figure aziendali </a:t>
            </a:r>
          </a:p>
        </p:txBody>
      </p:sp>
      <p:grpSp>
        <p:nvGrpSpPr>
          <p:cNvPr id="2" name="Gruppo 21"/>
          <p:cNvGrpSpPr>
            <a:grpSpLocks/>
          </p:cNvGrpSpPr>
          <p:nvPr/>
        </p:nvGrpSpPr>
        <p:grpSpPr bwMode="auto">
          <a:xfrm>
            <a:off x="1554163" y="2282825"/>
            <a:ext cx="2308225" cy="1365250"/>
            <a:chOff x="1554163" y="2282825"/>
            <a:chExt cx="2308225" cy="1365250"/>
          </a:xfrm>
        </p:grpSpPr>
        <p:sp>
          <p:nvSpPr>
            <p:cNvPr id="51204" name="_s1028"/>
            <p:cNvSpPr>
              <a:spLocks noChangeShapeType="1"/>
            </p:cNvSpPr>
            <p:nvPr/>
          </p:nvSpPr>
          <p:spPr bwMode="auto">
            <a:xfrm flipH="1" flipV="1">
              <a:off x="3179763" y="3246438"/>
              <a:ext cx="682625" cy="40163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" name="_s1029"/>
            <p:cNvSpPr>
              <a:spLocks noChangeArrowheads="1"/>
            </p:cNvSpPr>
            <p:nvPr/>
          </p:nvSpPr>
          <p:spPr bwMode="auto">
            <a:xfrm>
              <a:off x="1554163" y="2282825"/>
              <a:ext cx="1911350" cy="11303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it-IT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MicrogrammaDBolExt" pitchFamily="34" charset="0"/>
                </a:rPr>
                <a:t>PREPOSTI</a:t>
              </a:r>
              <a:endParaRPr lang="it-IT" sz="1700" b="1" dirty="0">
                <a:solidFill>
                  <a:srgbClr val="362DF3"/>
                </a:solidFill>
                <a:effectLst>
                  <a:reflection blurRad="6350" stA="55000" endA="300" endPos="45500" dir="5400000" sy="-100000" algn="bl" rotWithShape="0"/>
                </a:effectLst>
                <a:latin typeface="MicrogrammaDBolExt" pitchFamily="34" charset="0"/>
              </a:endParaRPr>
            </a:p>
          </p:txBody>
        </p:sp>
      </p:grpSp>
      <p:grpSp>
        <p:nvGrpSpPr>
          <p:cNvPr id="3" name="Gruppo 22"/>
          <p:cNvGrpSpPr>
            <a:grpSpLocks/>
          </p:cNvGrpSpPr>
          <p:nvPr/>
        </p:nvGrpSpPr>
        <p:grpSpPr bwMode="auto">
          <a:xfrm>
            <a:off x="327980" y="3437320"/>
            <a:ext cx="3256595" cy="1130300"/>
            <a:chOff x="327981" y="3437320"/>
            <a:chExt cx="3256594" cy="1130300"/>
          </a:xfrm>
        </p:grpSpPr>
        <p:sp>
          <p:nvSpPr>
            <p:cNvPr id="51206" name="_s1030"/>
            <p:cNvSpPr>
              <a:spLocks noChangeShapeType="1"/>
            </p:cNvSpPr>
            <p:nvPr/>
          </p:nvSpPr>
          <p:spPr bwMode="auto">
            <a:xfrm flipH="1">
              <a:off x="2620963" y="4044950"/>
              <a:ext cx="963612" cy="317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_s1031"/>
            <p:cNvSpPr>
              <a:spLocks noChangeArrowheads="1"/>
            </p:cNvSpPr>
            <p:nvPr/>
          </p:nvSpPr>
          <p:spPr bwMode="auto">
            <a:xfrm>
              <a:off x="327981" y="3437320"/>
              <a:ext cx="2185988" cy="11303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it-IT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MicrogrammaDBolExt" pitchFamily="34" charset="0"/>
                </a:rPr>
                <a:t>ADDETTI </a:t>
              </a:r>
              <a:br>
                <a:rPr lang="it-IT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MicrogrammaDBolExt" pitchFamily="34" charset="0"/>
                </a:rPr>
              </a:br>
              <a:r>
                <a:rPr lang="it-IT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MicrogrammaDBolExt" pitchFamily="34" charset="0"/>
                </a:rPr>
                <a:t>EMERGENZE</a:t>
              </a:r>
            </a:p>
          </p:txBody>
        </p:sp>
      </p:grpSp>
      <p:grpSp>
        <p:nvGrpSpPr>
          <p:cNvPr id="4" name="Gruppo 23"/>
          <p:cNvGrpSpPr>
            <a:grpSpLocks/>
          </p:cNvGrpSpPr>
          <p:nvPr/>
        </p:nvGrpSpPr>
        <p:grpSpPr bwMode="auto">
          <a:xfrm>
            <a:off x="895350" y="4443413"/>
            <a:ext cx="2967038" cy="1338262"/>
            <a:chOff x="895350" y="4443413"/>
            <a:chExt cx="2967038" cy="1338262"/>
          </a:xfrm>
        </p:grpSpPr>
        <p:sp>
          <p:nvSpPr>
            <p:cNvPr id="51208" name="_s1032"/>
            <p:cNvSpPr>
              <a:spLocks noChangeShapeType="1"/>
            </p:cNvSpPr>
            <p:nvPr/>
          </p:nvSpPr>
          <p:spPr bwMode="auto">
            <a:xfrm flipH="1">
              <a:off x="3182938" y="4443413"/>
              <a:ext cx="679450" cy="40481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it-IT" dirty="0"/>
            </a:p>
          </p:txBody>
        </p:sp>
        <p:sp>
          <p:nvSpPr>
            <p:cNvPr id="9" name="_s1033"/>
            <p:cNvSpPr>
              <a:spLocks noChangeArrowheads="1"/>
            </p:cNvSpPr>
            <p:nvPr/>
          </p:nvSpPr>
          <p:spPr bwMode="auto">
            <a:xfrm>
              <a:off x="895350" y="4651375"/>
              <a:ext cx="2617788" cy="11303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it-IT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MicrogrammaDBolExt" pitchFamily="34" charset="0"/>
                </a:rPr>
                <a:t>ADDETTI PRIMO SOCCORSO</a:t>
              </a:r>
            </a:p>
          </p:txBody>
        </p:sp>
      </p:grpSp>
      <p:grpSp>
        <p:nvGrpSpPr>
          <p:cNvPr id="6" name="Gruppo 24"/>
          <p:cNvGrpSpPr>
            <a:grpSpLocks/>
          </p:cNvGrpSpPr>
          <p:nvPr/>
        </p:nvGrpSpPr>
        <p:grpSpPr bwMode="auto">
          <a:xfrm>
            <a:off x="3019425" y="4606925"/>
            <a:ext cx="3048000" cy="1804988"/>
            <a:chOff x="3019425" y="4606925"/>
            <a:chExt cx="3048000" cy="1804988"/>
          </a:xfrm>
        </p:grpSpPr>
        <p:sp>
          <p:nvSpPr>
            <p:cNvPr id="51210" name="_s1034"/>
            <p:cNvSpPr>
              <a:spLocks noChangeShapeType="1"/>
            </p:cNvSpPr>
            <p:nvPr/>
          </p:nvSpPr>
          <p:spPr bwMode="auto">
            <a:xfrm>
              <a:off x="4533900" y="4606925"/>
              <a:ext cx="9525" cy="107791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_s1035"/>
            <p:cNvSpPr>
              <a:spLocks noChangeArrowheads="1"/>
            </p:cNvSpPr>
            <p:nvPr/>
          </p:nvSpPr>
          <p:spPr bwMode="auto">
            <a:xfrm>
              <a:off x="3019425" y="5529263"/>
              <a:ext cx="3048000" cy="88265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it-IT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MicrogrammaDBolExt" pitchFamily="34" charset="0"/>
                </a:rPr>
                <a:t>MEDICO COMPETENTE</a:t>
              </a:r>
            </a:p>
          </p:txBody>
        </p:sp>
      </p:grpSp>
      <p:grpSp>
        <p:nvGrpSpPr>
          <p:cNvPr id="8" name="Gruppo 25"/>
          <p:cNvGrpSpPr>
            <a:grpSpLocks/>
          </p:cNvGrpSpPr>
          <p:nvPr/>
        </p:nvGrpSpPr>
        <p:grpSpPr bwMode="auto">
          <a:xfrm>
            <a:off x="5229034" y="4421379"/>
            <a:ext cx="2311400" cy="1366837"/>
            <a:chOff x="5207000" y="4443413"/>
            <a:chExt cx="2311400" cy="1366837"/>
          </a:xfrm>
        </p:grpSpPr>
        <p:sp>
          <p:nvSpPr>
            <p:cNvPr id="51212" name="_s1036"/>
            <p:cNvSpPr>
              <a:spLocks noChangeShapeType="1"/>
            </p:cNvSpPr>
            <p:nvPr/>
          </p:nvSpPr>
          <p:spPr bwMode="auto">
            <a:xfrm>
              <a:off x="5207000" y="4443413"/>
              <a:ext cx="685800" cy="40322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_s1037"/>
            <p:cNvSpPr>
              <a:spLocks noChangeArrowheads="1"/>
            </p:cNvSpPr>
            <p:nvPr/>
          </p:nvSpPr>
          <p:spPr bwMode="auto">
            <a:xfrm>
              <a:off x="5607050" y="4679950"/>
              <a:ext cx="1911350" cy="11303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it-IT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MicrogrammaDBolExt" pitchFamily="34" charset="0"/>
                </a:rPr>
                <a:t>RLS</a:t>
              </a:r>
              <a:endParaRPr lang="it-IT" sz="1700" b="1" dirty="0">
                <a:solidFill>
                  <a:srgbClr val="362DF3"/>
                </a:solidFill>
                <a:effectLst>
                  <a:reflection blurRad="6350" stA="55000" endA="300" endPos="45500" dir="5400000" sy="-100000" algn="bl" rotWithShape="0"/>
                </a:effectLst>
                <a:latin typeface="MicrogrammaDBolExt" pitchFamily="34" charset="0"/>
              </a:endParaRPr>
            </a:p>
          </p:txBody>
        </p:sp>
      </p:grpSp>
      <p:grpSp>
        <p:nvGrpSpPr>
          <p:cNvPr id="10" name="Gruppo 26"/>
          <p:cNvGrpSpPr>
            <a:grpSpLocks/>
          </p:cNvGrpSpPr>
          <p:nvPr/>
        </p:nvGrpSpPr>
        <p:grpSpPr bwMode="auto">
          <a:xfrm>
            <a:off x="5484813" y="3481388"/>
            <a:ext cx="3221037" cy="1130300"/>
            <a:chOff x="5484813" y="3481388"/>
            <a:chExt cx="3221037" cy="1130300"/>
          </a:xfrm>
        </p:grpSpPr>
        <p:sp>
          <p:nvSpPr>
            <p:cNvPr id="51214" name="_s1038"/>
            <p:cNvSpPr>
              <a:spLocks noChangeShapeType="1"/>
            </p:cNvSpPr>
            <p:nvPr/>
          </p:nvSpPr>
          <p:spPr bwMode="auto">
            <a:xfrm>
              <a:off x="5484813" y="4044950"/>
              <a:ext cx="96678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_s1039"/>
            <p:cNvSpPr>
              <a:spLocks noChangeArrowheads="1"/>
            </p:cNvSpPr>
            <p:nvPr/>
          </p:nvSpPr>
          <p:spPr bwMode="auto">
            <a:xfrm>
              <a:off x="6448425" y="3481388"/>
              <a:ext cx="2257425" cy="11303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it-IT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MicrogrammaDBolExt" pitchFamily="34" charset="0"/>
                </a:rPr>
                <a:t>LAVORATORI</a:t>
              </a:r>
              <a:endParaRPr lang="it-IT" sz="1700" b="1" dirty="0">
                <a:solidFill>
                  <a:srgbClr val="362DF3"/>
                </a:solidFill>
                <a:effectLst>
                  <a:reflection blurRad="6350" stA="55000" endA="300" endPos="45500" dir="5400000" sy="-100000" algn="bl" rotWithShape="0"/>
                </a:effectLst>
                <a:latin typeface="MicrogrammaDBolExt" pitchFamily="34" charset="0"/>
              </a:endParaRPr>
            </a:p>
          </p:txBody>
        </p:sp>
      </p:grpSp>
      <p:sp>
        <p:nvSpPr>
          <p:cNvPr id="51216" name="_s1040"/>
          <p:cNvSpPr>
            <a:spLocks noChangeShapeType="1"/>
          </p:cNvSpPr>
          <p:nvPr/>
        </p:nvSpPr>
        <p:spPr bwMode="auto">
          <a:xfrm flipV="1">
            <a:off x="5216525" y="3244850"/>
            <a:ext cx="682625" cy="40322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>
              <a:defRPr/>
            </a:pPr>
            <a:endParaRPr lang="it-IT"/>
          </a:p>
        </p:txBody>
      </p:sp>
      <p:sp>
        <p:nvSpPr>
          <p:cNvPr id="17" name="_s1041"/>
          <p:cNvSpPr>
            <a:spLocks noChangeArrowheads="1"/>
          </p:cNvSpPr>
          <p:nvPr/>
        </p:nvSpPr>
        <p:spPr bwMode="auto">
          <a:xfrm>
            <a:off x="5615946" y="2301134"/>
            <a:ext cx="1911530" cy="113099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it-IT" sz="17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icrogrammaDBolExt" pitchFamily="34" charset="0"/>
              </a:rPr>
              <a:t>ASPP</a:t>
            </a:r>
            <a:endParaRPr lang="it-IT" sz="1700" b="1" dirty="0">
              <a:solidFill>
                <a:srgbClr val="362DF3"/>
              </a:solidFill>
              <a:effectLst>
                <a:reflection blurRad="6350" stA="55000" endA="300" endPos="45500" dir="5400000" sy="-100000" algn="bl" rotWithShape="0"/>
              </a:effectLst>
              <a:latin typeface="MicrogrammaDBolExt" pitchFamily="34" charset="0"/>
            </a:endParaRPr>
          </a:p>
        </p:txBody>
      </p:sp>
      <p:grpSp>
        <p:nvGrpSpPr>
          <p:cNvPr id="14" name="Gruppo 20"/>
          <p:cNvGrpSpPr>
            <a:grpSpLocks/>
          </p:cNvGrpSpPr>
          <p:nvPr/>
        </p:nvGrpSpPr>
        <p:grpSpPr bwMode="auto">
          <a:xfrm>
            <a:off x="3581400" y="1785938"/>
            <a:ext cx="1909763" cy="1697037"/>
            <a:chOff x="3581400" y="1785938"/>
            <a:chExt cx="1909763" cy="1697037"/>
          </a:xfrm>
        </p:grpSpPr>
        <p:sp>
          <p:nvSpPr>
            <p:cNvPr id="51218" name="_s1042"/>
            <p:cNvSpPr>
              <a:spLocks noChangeShapeType="1"/>
            </p:cNvSpPr>
            <p:nvPr/>
          </p:nvSpPr>
          <p:spPr bwMode="auto">
            <a:xfrm flipV="1">
              <a:off x="4533900" y="2913063"/>
              <a:ext cx="0" cy="569912"/>
            </a:xfrm>
            <a:prstGeom prst="line">
              <a:avLst/>
            </a:prstGeom>
            <a:ln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_s1043"/>
            <p:cNvSpPr>
              <a:spLocks noChangeArrowheads="1"/>
            </p:cNvSpPr>
            <p:nvPr/>
          </p:nvSpPr>
          <p:spPr bwMode="auto">
            <a:xfrm>
              <a:off x="3581400" y="1785938"/>
              <a:ext cx="1909763" cy="11303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it-IT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MicrogrammaDBolExt" pitchFamily="34" charset="0"/>
                </a:rPr>
                <a:t>RSPP</a:t>
              </a:r>
              <a:endParaRPr lang="it-IT" sz="1700" b="1" dirty="0">
                <a:solidFill>
                  <a:srgbClr val="362DF3"/>
                </a:solidFill>
                <a:effectLst>
                  <a:reflection blurRad="6350" stA="55000" endA="300" endPos="45500" dir="5400000" sy="-100000" algn="bl" rotWithShape="0"/>
                </a:effectLst>
                <a:latin typeface="MicrogrammaDBolExt" pitchFamily="34" charset="0"/>
              </a:endParaRPr>
            </a:p>
          </p:txBody>
        </p:sp>
      </p:grpSp>
      <p:sp>
        <p:nvSpPr>
          <p:cNvPr id="20" name="_s1044"/>
          <p:cNvSpPr>
            <a:spLocks noChangeArrowheads="1"/>
          </p:cNvSpPr>
          <p:nvPr/>
        </p:nvSpPr>
        <p:spPr bwMode="auto">
          <a:xfrm>
            <a:off x="3581400" y="3482975"/>
            <a:ext cx="1909763" cy="11303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it-IT" sz="4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icrogrammaDBolExt" pitchFamily="34" charset="0"/>
              </a:rPr>
              <a:t>DdL</a:t>
            </a:r>
            <a:endParaRPr lang="it-IT" sz="44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MicrogrammaDBol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7820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Titolo 1"/>
          <p:cNvSpPr>
            <a:spLocks/>
          </p:cNvSpPr>
          <p:nvPr/>
        </p:nvSpPr>
        <p:spPr bwMode="auto">
          <a:xfrm>
            <a:off x="12879" y="206994"/>
            <a:ext cx="84582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Il Lavoratore ed i suoi obblighi –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Art. 20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76275" y="1746094"/>
            <a:ext cx="8235905" cy="3790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80975" lvl="1" indent="-1588" eaLnBrk="1" hangingPunct="1">
              <a:buClr>
                <a:srgbClr val="008000"/>
              </a:buClr>
              <a:buFont typeface="Arial" charset="0"/>
              <a:buNone/>
            </a:pPr>
            <a:r>
              <a:rPr lang="it-IT" sz="2400" b="1" dirty="0"/>
              <a:t>Prendersi cura </a:t>
            </a:r>
            <a:r>
              <a:rPr lang="it-IT" sz="2200" dirty="0"/>
              <a:t>della propria salute e sicurezza e di quella </a:t>
            </a:r>
            <a:br>
              <a:rPr lang="it-IT" sz="2200" dirty="0"/>
            </a:br>
            <a:r>
              <a:rPr lang="it-IT" sz="2200" dirty="0"/>
              <a:t>delle altre persone presenti sui luoghi di lavoro. </a:t>
            </a:r>
          </a:p>
          <a:p>
            <a:pPr marL="180975" lvl="1" indent="-1588" eaLnBrk="1" hangingPunct="1">
              <a:buClr>
                <a:srgbClr val="008000"/>
              </a:buClr>
              <a:buFont typeface="Arial" charset="0"/>
              <a:buNone/>
            </a:pPr>
            <a:endParaRPr lang="it-IT" sz="2200" dirty="0"/>
          </a:p>
          <a:p>
            <a:pPr marL="180975" lvl="1" indent="-1588" eaLnBrk="1" hangingPunct="1">
              <a:buClr>
                <a:srgbClr val="008000"/>
              </a:buClr>
              <a:buFont typeface="Arial" charset="0"/>
              <a:buNone/>
            </a:pPr>
            <a:br>
              <a:rPr lang="it-IT" sz="2200" dirty="0"/>
            </a:br>
            <a:r>
              <a:rPr lang="it-IT" sz="2400" b="1" dirty="0"/>
              <a:t>Segnalare</a:t>
            </a:r>
            <a:r>
              <a:rPr lang="it-IT" sz="2200" dirty="0"/>
              <a:t> immediatamente al DL, al Dirigente o ai Preposti </a:t>
            </a:r>
            <a:br>
              <a:rPr lang="it-IT" sz="2200" dirty="0"/>
            </a:br>
            <a:r>
              <a:rPr lang="it-IT" sz="2200" dirty="0"/>
              <a:t>le carenze dei mezzi e dei dispositivi di sicurezza, nonché qualsiasi eventuale condizione di pericolo di cui vengono a conoscenza, attivandosi direttamente, in caso di urgenza, secondo le proprie competenze e possibilità, per ridurre le situazioni di pericolo grave e incombente. 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50DBEF2F-09BC-4387-93F9-2FCE9B37974F}"/>
              </a:ext>
            </a:extLst>
          </p:cNvPr>
          <p:cNvGrpSpPr/>
          <p:nvPr/>
        </p:nvGrpSpPr>
        <p:grpSpPr>
          <a:xfrm>
            <a:off x="406758" y="1903257"/>
            <a:ext cx="295275" cy="1703423"/>
            <a:chOff x="381000" y="1800225"/>
            <a:chExt cx="295275" cy="1703423"/>
          </a:xfrm>
        </p:grpSpPr>
        <p:sp>
          <p:nvSpPr>
            <p:cNvPr id="6" name="Arrotonda angolo diagonale rettangolo 5"/>
            <p:cNvSpPr/>
            <p:nvPr/>
          </p:nvSpPr>
          <p:spPr>
            <a:xfrm>
              <a:off x="381000" y="1800225"/>
              <a:ext cx="295275" cy="180975"/>
            </a:xfrm>
            <a:prstGeom prst="round2Diag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7" name="Arrotonda angolo diagonale rettangolo 6"/>
            <p:cNvSpPr/>
            <p:nvPr/>
          </p:nvSpPr>
          <p:spPr>
            <a:xfrm>
              <a:off x="381000" y="3322673"/>
              <a:ext cx="295275" cy="180975"/>
            </a:xfrm>
            <a:prstGeom prst="round2Diag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10445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13183" y="1243207"/>
            <a:ext cx="8559379" cy="5376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80975" indent="0" eaLnBrk="1" hangingPunct="1">
              <a:lnSpc>
                <a:spcPct val="90000"/>
              </a:lnSpc>
              <a:buClr>
                <a:srgbClr val="008000"/>
              </a:buClr>
              <a:buFont typeface="Arial" charset="0"/>
              <a:buNone/>
            </a:pPr>
            <a:r>
              <a:rPr lang="it-IT" sz="2400" b="1" dirty="0"/>
              <a:t>Osservare</a:t>
            </a:r>
            <a:r>
              <a:rPr lang="it-IT" sz="2200" dirty="0"/>
              <a:t> le disposizioni e le istruzioni impartite dal DL, dai Dirigenti </a:t>
            </a:r>
            <a:br>
              <a:rPr lang="it-IT" sz="2200" dirty="0"/>
            </a:br>
            <a:r>
              <a:rPr lang="it-IT" sz="2200" dirty="0"/>
              <a:t>e dai Preposti, ai fini della protezione collettiva ed individuale</a:t>
            </a:r>
          </a:p>
          <a:p>
            <a:pPr marL="180975" indent="0" eaLnBrk="1" hangingPunct="1">
              <a:lnSpc>
                <a:spcPct val="90000"/>
              </a:lnSpc>
              <a:buClr>
                <a:srgbClr val="008000"/>
              </a:buClr>
              <a:buFont typeface="Arial" charset="0"/>
              <a:buNone/>
            </a:pPr>
            <a:r>
              <a:rPr lang="it-IT" sz="2400" b="1" dirty="0"/>
              <a:t>Utilizzare</a:t>
            </a:r>
            <a:r>
              <a:rPr lang="it-IT" sz="2200" dirty="0"/>
              <a:t> correttamente le attrezzature di lavoro, </a:t>
            </a:r>
            <a:br>
              <a:rPr lang="it-IT" sz="2200" dirty="0"/>
            </a:br>
            <a:r>
              <a:rPr lang="it-IT" sz="2200" dirty="0"/>
              <a:t>i mezzi di trasporto, nonché i dispositivi di sicurezza</a:t>
            </a:r>
          </a:p>
          <a:p>
            <a:pPr marL="180975" indent="0" eaLnBrk="1" hangingPunct="1">
              <a:lnSpc>
                <a:spcPct val="90000"/>
              </a:lnSpc>
              <a:buClr>
                <a:srgbClr val="008000"/>
              </a:buClr>
              <a:buFont typeface="Arial" charset="0"/>
              <a:buNone/>
            </a:pPr>
            <a:r>
              <a:rPr lang="it-IT" sz="2400" b="1" dirty="0"/>
              <a:t>Utilizzare</a:t>
            </a:r>
            <a:r>
              <a:rPr lang="it-IT" sz="2200" dirty="0"/>
              <a:t> in modo appropriato i DPI messi a loro disposizione</a:t>
            </a:r>
          </a:p>
          <a:p>
            <a:pPr marL="180975" indent="0" eaLnBrk="1" hangingPunct="1">
              <a:lnSpc>
                <a:spcPct val="90000"/>
              </a:lnSpc>
              <a:buClr>
                <a:srgbClr val="008000"/>
              </a:buClr>
              <a:buFont typeface="Arial" charset="0"/>
              <a:buNone/>
            </a:pPr>
            <a:r>
              <a:rPr lang="it-IT" sz="2400" b="1" dirty="0"/>
              <a:t>Non rimuovere </a:t>
            </a:r>
            <a:r>
              <a:rPr lang="it-IT" sz="2200" dirty="0"/>
              <a:t>o </a:t>
            </a:r>
            <a:r>
              <a:rPr lang="it-IT" sz="2400" b="1" dirty="0"/>
              <a:t>modificare</a:t>
            </a:r>
            <a:r>
              <a:rPr lang="it-IT" sz="2200" dirty="0"/>
              <a:t> senza autorizzazione </a:t>
            </a:r>
            <a:br>
              <a:rPr lang="it-IT" sz="2200" dirty="0"/>
            </a:br>
            <a:r>
              <a:rPr lang="it-IT" sz="2200" dirty="0"/>
              <a:t>i dispositivi di sicurezza o di segnalazione o di controllo</a:t>
            </a:r>
          </a:p>
          <a:p>
            <a:pPr marL="180975" indent="0" eaLnBrk="1" hangingPunct="1">
              <a:lnSpc>
                <a:spcPct val="90000"/>
              </a:lnSpc>
              <a:buClr>
                <a:srgbClr val="008000"/>
              </a:buClr>
              <a:buFont typeface="Arial" charset="0"/>
              <a:buNone/>
            </a:pPr>
            <a:r>
              <a:rPr lang="it-IT" sz="2400" b="1" dirty="0"/>
              <a:t>Non compiere </a:t>
            </a:r>
            <a:r>
              <a:rPr lang="it-IT" sz="2200" dirty="0"/>
              <a:t>di propria iniziativa operazioni o manovre </a:t>
            </a:r>
            <a:br>
              <a:rPr lang="it-IT" sz="2200" dirty="0"/>
            </a:br>
            <a:r>
              <a:rPr lang="it-IT" sz="2200" dirty="0"/>
              <a:t>non consentite, ovvero che possano compromettere </a:t>
            </a:r>
            <a:br>
              <a:rPr lang="it-IT" sz="2200" dirty="0"/>
            </a:br>
            <a:r>
              <a:rPr lang="it-IT" sz="2200" dirty="0"/>
              <a:t>la sicurezza propria o altrui</a:t>
            </a:r>
          </a:p>
          <a:p>
            <a:pPr marL="180975" indent="0" eaLnBrk="1" hangingPunct="1">
              <a:lnSpc>
                <a:spcPct val="90000"/>
              </a:lnSpc>
              <a:buClr>
                <a:srgbClr val="008000"/>
              </a:buClr>
              <a:buFont typeface="Arial" charset="0"/>
              <a:buNone/>
            </a:pPr>
            <a:endParaRPr lang="it-IT" sz="1200" dirty="0"/>
          </a:p>
          <a:p>
            <a:pPr marL="180975" indent="0" algn="ctr" eaLnBrk="1" hangingPunct="1">
              <a:lnSpc>
                <a:spcPct val="90000"/>
              </a:lnSpc>
              <a:buClr>
                <a:srgbClr val="008000"/>
              </a:buClr>
              <a:buFont typeface="Arial" charset="0"/>
              <a:buNone/>
            </a:pPr>
            <a:r>
              <a:rPr lang="it-IT" sz="2200" b="1" dirty="0"/>
              <a:t>DEVE: </a:t>
            </a:r>
          </a:p>
          <a:p>
            <a:pPr marL="180975" indent="0" eaLnBrk="1" hangingPunct="1">
              <a:lnSpc>
                <a:spcPct val="90000"/>
              </a:lnSpc>
              <a:buClr>
                <a:srgbClr val="008000"/>
              </a:buClr>
              <a:buFont typeface="Arial" charset="0"/>
              <a:buNone/>
            </a:pPr>
            <a:r>
              <a:rPr lang="it-IT" sz="2400" b="1" dirty="0"/>
              <a:t>Partecipare</a:t>
            </a:r>
            <a:r>
              <a:rPr lang="it-IT" sz="2200" dirty="0"/>
              <a:t> ai programmi di formazione e di addestramento organizzati dal DL</a:t>
            </a:r>
          </a:p>
          <a:p>
            <a:pPr marL="180975" indent="0" eaLnBrk="1" hangingPunct="1">
              <a:lnSpc>
                <a:spcPct val="90000"/>
              </a:lnSpc>
              <a:buClr>
                <a:srgbClr val="008000"/>
              </a:buClr>
              <a:buFont typeface="Arial" charset="0"/>
              <a:buNone/>
            </a:pPr>
            <a:r>
              <a:rPr lang="it-IT" sz="2400" b="1" dirty="0"/>
              <a:t>Sottoporsi</a:t>
            </a:r>
            <a:r>
              <a:rPr lang="it-IT" sz="2200" dirty="0"/>
              <a:t> ai controlli sanitari previsti o comunque disposti dal MC</a:t>
            </a:r>
          </a:p>
        </p:txBody>
      </p:sp>
      <p:sp>
        <p:nvSpPr>
          <p:cNvPr id="62471" name="Titolo 1"/>
          <p:cNvSpPr>
            <a:spLocks/>
          </p:cNvSpPr>
          <p:nvPr/>
        </p:nvSpPr>
        <p:spPr bwMode="auto">
          <a:xfrm>
            <a:off x="0" y="260350"/>
            <a:ext cx="84582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Il Lavoratore ed i suoi obblighi –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Art. 20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 </a:t>
            </a:r>
          </a:p>
        </p:txBody>
      </p:sp>
      <p:sp>
        <p:nvSpPr>
          <p:cNvPr id="4" name="Arrotonda angolo diagonale rettangolo 3"/>
          <p:cNvSpPr/>
          <p:nvPr/>
        </p:nvSpPr>
        <p:spPr>
          <a:xfrm>
            <a:off x="361950" y="1381125"/>
            <a:ext cx="295275" cy="180975"/>
          </a:xfrm>
          <a:prstGeom prst="round2Diag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Arrotonda angolo diagonale rettangolo 4"/>
          <p:cNvSpPr/>
          <p:nvPr/>
        </p:nvSpPr>
        <p:spPr>
          <a:xfrm>
            <a:off x="361950" y="2057400"/>
            <a:ext cx="295275" cy="180975"/>
          </a:xfrm>
          <a:prstGeom prst="round2Diag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Arrotonda angolo diagonale rettangolo 5"/>
          <p:cNvSpPr/>
          <p:nvPr/>
        </p:nvSpPr>
        <p:spPr>
          <a:xfrm>
            <a:off x="361950" y="2771775"/>
            <a:ext cx="295275" cy="180975"/>
          </a:xfrm>
          <a:prstGeom prst="round2Diag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Arrotonda angolo diagonale rettangolo 6"/>
          <p:cNvSpPr/>
          <p:nvPr/>
        </p:nvSpPr>
        <p:spPr>
          <a:xfrm>
            <a:off x="361950" y="3187558"/>
            <a:ext cx="295275" cy="180975"/>
          </a:xfrm>
          <a:prstGeom prst="round2Diag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Arrotonda angolo diagonale rettangolo 7"/>
          <p:cNvSpPr/>
          <p:nvPr/>
        </p:nvSpPr>
        <p:spPr>
          <a:xfrm>
            <a:off x="361950" y="3876855"/>
            <a:ext cx="295275" cy="180975"/>
          </a:xfrm>
          <a:prstGeom prst="round2Diag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Arrotonda angolo diagonale rettangolo 9"/>
          <p:cNvSpPr/>
          <p:nvPr/>
        </p:nvSpPr>
        <p:spPr>
          <a:xfrm>
            <a:off x="361950" y="5451404"/>
            <a:ext cx="295275" cy="180975"/>
          </a:xfrm>
          <a:prstGeom prst="round2Diag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Arrotonda angolo diagonale rettangolo 10"/>
          <p:cNvSpPr/>
          <p:nvPr/>
        </p:nvSpPr>
        <p:spPr>
          <a:xfrm>
            <a:off x="361950" y="6146729"/>
            <a:ext cx="295275" cy="180975"/>
          </a:xfrm>
          <a:prstGeom prst="round2Diag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65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655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uiExpand="1" build="p"/>
      <p:bldP spid="624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685799" y="1426554"/>
            <a:ext cx="7981951" cy="4799393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63494" name="Titolo 1"/>
          <p:cNvSpPr>
            <a:spLocks/>
          </p:cNvSpPr>
          <p:nvPr/>
        </p:nvSpPr>
        <p:spPr bwMode="auto">
          <a:xfrm>
            <a:off x="323850" y="178123"/>
            <a:ext cx="78676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Servizio Prevenzione e Protezione</a:t>
            </a:r>
          </a:p>
        </p:txBody>
      </p:sp>
      <p:sp>
        <p:nvSpPr>
          <p:cNvPr id="32773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685799" y="1332770"/>
            <a:ext cx="8026401" cy="47993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it-IT" sz="2400" dirty="0"/>
              <a:t>Il </a:t>
            </a:r>
            <a:r>
              <a:rPr lang="it-IT" b="1" dirty="0">
                <a:solidFill>
                  <a:srgbClr val="FF5050"/>
                </a:solidFill>
              </a:rPr>
              <a:t>Servizio Prevenzione e Protezione </a:t>
            </a:r>
            <a:r>
              <a:rPr lang="it-IT" sz="2400" dirty="0"/>
              <a:t>è costituito da </a:t>
            </a:r>
            <a:r>
              <a:rPr lang="it-IT" sz="2800" b="1" dirty="0">
                <a:solidFill>
                  <a:srgbClr val="FF5050"/>
                </a:solidFill>
              </a:rPr>
              <a:t>addetti</a:t>
            </a:r>
            <a:r>
              <a:rPr lang="it-IT" sz="2400" dirty="0"/>
              <a:t> (</a:t>
            </a:r>
            <a:r>
              <a:rPr lang="it-IT" sz="2400" b="1" dirty="0"/>
              <a:t>ASPP </a:t>
            </a:r>
            <a:r>
              <a:rPr lang="it-IT" sz="2400" dirty="0"/>
              <a:t>) e un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it-IT" sz="2800" b="1" dirty="0">
                <a:solidFill>
                  <a:srgbClr val="FF5050"/>
                </a:solidFill>
              </a:rPr>
              <a:t>responsabile</a:t>
            </a:r>
            <a:r>
              <a:rPr lang="it-IT" sz="2400" dirty="0"/>
              <a:t> (</a:t>
            </a:r>
            <a:r>
              <a:rPr lang="it-IT" sz="2400" b="1" dirty="0"/>
              <a:t>RSPP</a:t>
            </a:r>
            <a:r>
              <a:rPr lang="it-IT" sz="2400" dirty="0"/>
              <a:t>) per: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it-IT" sz="2000" dirty="0"/>
          </a:p>
          <a:p>
            <a:pPr marL="0" indent="0" eaLnBrk="1" hangingPunct="1">
              <a:buFont typeface="Arial" charset="0"/>
              <a:buNone/>
            </a:pPr>
            <a:r>
              <a:rPr lang="it-IT" sz="2400" b="1" dirty="0"/>
              <a:t>	individuare</a:t>
            </a:r>
            <a:r>
              <a:rPr lang="it-IT" sz="2400" dirty="0"/>
              <a:t> e </a:t>
            </a:r>
            <a:r>
              <a:rPr lang="it-IT" sz="2400" b="1" dirty="0"/>
              <a:t>valutare</a:t>
            </a:r>
            <a:r>
              <a:rPr lang="it-IT" sz="2400" dirty="0"/>
              <a:t> i fattori di rischio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sz="2400" b="1" dirty="0"/>
              <a:t>	definire</a:t>
            </a:r>
            <a:r>
              <a:rPr lang="it-IT" sz="2400" dirty="0"/>
              <a:t> le misure di prevenzione e protezione </a:t>
            </a:r>
            <a:br>
              <a:rPr lang="it-IT" sz="2400" dirty="0"/>
            </a:br>
            <a:r>
              <a:rPr lang="it-IT" sz="2400" dirty="0"/>
              <a:t>	adatte ai rischi rilevati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sz="2400" b="1" dirty="0"/>
              <a:t>	elaborare</a:t>
            </a:r>
            <a:r>
              <a:rPr lang="it-IT" sz="2400" dirty="0"/>
              <a:t> procedure di sicurezza e validare </a:t>
            </a:r>
            <a:br>
              <a:rPr lang="it-IT" sz="2400" dirty="0"/>
            </a:br>
            <a:r>
              <a:rPr lang="it-IT" sz="2400" dirty="0"/>
              <a:t>	istruzioni operative per le diverse lavorazioni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sz="2400" b="1" dirty="0"/>
              <a:t>	proporre</a:t>
            </a:r>
            <a:r>
              <a:rPr lang="it-IT" sz="2400" dirty="0"/>
              <a:t> programmi di informazione e formazione </a:t>
            </a:r>
            <a:br>
              <a:rPr lang="it-IT" sz="2400" dirty="0"/>
            </a:br>
            <a:r>
              <a:rPr lang="it-IT" sz="2400" dirty="0"/>
              <a:t>	e addestramento dei lavoratori</a:t>
            </a:r>
          </a:p>
          <a:p>
            <a:pPr marL="0" indent="0" eaLnBrk="1" hangingPunct="1"/>
            <a:endParaRPr lang="it-IT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3277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5" name="Titolo 1"/>
          <p:cNvSpPr>
            <a:spLocks/>
          </p:cNvSpPr>
          <p:nvPr/>
        </p:nvSpPr>
        <p:spPr bwMode="auto">
          <a:xfrm>
            <a:off x="323850" y="136525"/>
            <a:ext cx="5676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Informazione, Formazione, </a:t>
            </a:r>
            <a:b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</a:b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Addestramento</a:t>
            </a:r>
          </a:p>
        </p:txBody>
      </p:sp>
      <p:sp>
        <p:nvSpPr>
          <p:cNvPr id="4" name="Rettangolo arrotondato 3"/>
          <p:cNvSpPr/>
          <p:nvPr/>
        </p:nvSpPr>
        <p:spPr>
          <a:xfrm>
            <a:off x="314326" y="1454150"/>
            <a:ext cx="5876926" cy="15001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rgbClr val="FFFFFF"/>
                </a:solidFill>
              </a:rPr>
              <a:t>INFORMAZIONE</a:t>
            </a:r>
          </a:p>
          <a:p>
            <a:pPr algn="ctr">
              <a:defRPr/>
            </a:pPr>
            <a:r>
              <a:rPr lang="it-IT" b="1" dirty="0">
                <a:solidFill>
                  <a:srgbClr val="FFFFFF"/>
                </a:solidFill>
              </a:rPr>
              <a:t>PUÒ AVVENIRE ANCHE ATTRAVERSO </a:t>
            </a:r>
            <a:br>
              <a:rPr lang="it-IT" b="1" dirty="0">
                <a:solidFill>
                  <a:srgbClr val="FFFFFF"/>
                </a:solidFill>
              </a:rPr>
            </a:br>
            <a:r>
              <a:rPr lang="it-IT" b="1" dirty="0">
                <a:solidFill>
                  <a:srgbClr val="FFFFFF"/>
                </a:solidFill>
              </a:rPr>
              <a:t>LA PROIEZIONE </a:t>
            </a:r>
            <a:r>
              <a:rPr lang="it-IT" b="1" dirty="0" err="1">
                <a:solidFill>
                  <a:srgbClr val="FFFFFF"/>
                </a:solidFill>
              </a:rPr>
              <a:t>DI</a:t>
            </a:r>
            <a:r>
              <a:rPr lang="it-IT" b="1" dirty="0">
                <a:solidFill>
                  <a:srgbClr val="FFFFFF"/>
                </a:solidFill>
              </a:rPr>
              <a:t> SUSSIDI AUDIOVISIVI, </a:t>
            </a:r>
            <a:br>
              <a:rPr lang="it-IT" b="1" dirty="0">
                <a:solidFill>
                  <a:srgbClr val="FFFFFF"/>
                </a:solidFill>
              </a:rPr>
            </a:br>
            <a:r>
              <a:rPr lang="it-IT" b="1" dirty="0">
                <a:solidFill>
                  <a:srgbClr val="FFFFFF"/>
                </a:solidFill>
              </a:rPr>
              <a:t>CON MATERIALE CARTACEO O ALTRO A CONDIZIONE </a:t>
            </a:r>
            <a:br>
              <a:rPr lang="it-IT" b="1" dirty="0">
                <a:solidFill>
                  <a:srgbClr val="FFFFFF"/>
                </a:solidFill>
              </a:rPr>
            </a:br>
            <a:r>
              <a:rPr lang="it-IT" b="1" dirty="0">
                <a:solidFill>
                  <a:srgbClr val="FFFFFF"/>
                </a:solidFill>
              </a:rPr>
              <a:t>CHE SIA CORRETTA, ESAUSTIVA ED EFFICACE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323850" y="3273180"/>
            <a:ext cx="5511313" cy="15525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>
                <a:solidFill>
                  <a:srgbClr val="FFFFFF"/>
                </a:solidFill>
              </a:rPr>
              <a:t>FORMAZIONE</a:t>
            </a:r>
          </a:p>
          <a:p>
            <a:pPr algn="ctr">
              <a:defRPr/>
            </a:pPr>
            <a:r>
              <a:rPr lang="it-IT" b="1" dirty="0">
                <a:solidFill>
                  <a:srgbClr val="FFFFFF"/>
                </a:solidFill>
              </a:rPr>
              <a:t>PREVEDE LA PRESENZA ATTIVA </a:t>
            </a:r>
            <a:r>
              <a:rPr lang="it-IT" b="1" dirty="0" err="1">
                <a:solidFill>
                  <a:srgbClr val="FFFFFF"/>
                </a:solidFill>
              </a:rPr>
              <a:t>DI</a:t>
            </a:r>
            <a:r>
              <a:rPr lang="it-IT" b="1" dirty="0">
                <a:solidFill>
                  <a:srgbClr val="FFFFFF"/>
                </a:solidFill>
              </a:rPr>
              <a:t> UN FORMATORE</a:t>
            </a:r>
          </a:p>
          <a:p>
            <a:pPr algn="ctr">
              <a:defRPr/>
            </a:pPr>
            <a:r>
              <a:rPr lang="it-IT" b="1" dirty="0">
                <a:solidFill>
                  <a:srgbClr val="FFFFFF"/>
                </a:solidFill>
              </a:rPr>
              <a:t>E SI PUÒ EFFETTUARE ATTRAVERSO </a:t>
            </a:r>
          </a:p>
          <a:p>
            <a:pPr algn="ctr">
              <a:defRPr/>
            </a:pPr>
            <a:r>
              <a:rPr lang="it-IT" b="1" dirty="0">
                <a:solidFill>
                  <a:srgbClr val="FFFFFF"/>
                </a:solidFill>
              </a:rPr>
              <a:t>CORSI,  COLLOQUI, RIUNIONI </a:t>
            </a:r>
            <a:br>
              <a:rPr lang="it-IT" b="1" dirty="0">
                <a:solidFill>
                  <a:srgbClr val="FFFFFF"/>
                </a:solidFill>
              </a:rPr>
            </a:br>
            <a:r>
              <a:rPr lang="it-IT" b="1" dirty="0">
                <a:solidFill>
                  <a:srgbClr val="FFFFFF"/>
                </a:solidFill>
              </a:rPr>
              <a:t>CHE DOVRANNO ESSERE RIPETUTI PERIODICAMENTE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17268" y="5101002"/>
            <a:ext cx="5417895" cy="15525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/>
              <a:t>ADDESTRAMENTO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PREVEDE OLTRE ALLA FORMAZIONE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UNA FASE </a:t>
            </a:r>
            <a:r>
              <a:rPr lang="it-IT" b="1" dirty="0" err="1"/>
              <a:t>DI</a:t>
            </a:r>
            <a:r>
              <a:rPr lang="it-IT" b="1" dirty="0"/>
              <a:t> APPRENDIMENTO PRATICO SPECIFICO</a:t>
            </a:r>
            <a:endParaRPr lang="it-IT" dirty="0"/>
          </a:p>
        </p:txBody>
      </p:sp>
      <p:pic>
        <p:nvPicPr>
          <p:cNvPr id="45066" name="Picture 10" descr="C:\Users\STUDIO\Downloads\Desktop\OMINI_serie\formazione 11984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1425" y="3250956"/>
            <a:ext cx="2232025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uppo 13"/>
          <p:cNvGrpSpPr>
            <a:grpSpLocks/>
          </p:cNvGrpSpPr>
          <p:nvPr/>
        </p:nvGrpSpPr>
        <p:grpSpPr bwMode="auto">
          <a:xfrm>
            <a:off x="6419850" y="1346689"/>
            <a:ext cx="2022475" cy="1676400"/>
            <a:chOff x="6115050" y="1476374"/>
            <a:chExt cx="2451100" cy="1838325"/>
          </a:xfrm>
        </p:grpSpPr>
        <p:pic>
          <p:nvPicPr>
            <p:cNvPr id="45068" name="Picture 12" descr="C:\Users\STUDIO\Downloads\Desktop\OMINI_serie\lavagna 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15050" y="1476374"/>
              <a:ext cx="2451100" cy="18383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Immagine 6" descr="thumb_1265735302norme_antincendio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05970" y="1504227"/>
              <a:ext cx="1181299" cy="17721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D10CE425-BACC-4733-A205-59655172C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603" y="4942986"/>
            <a:ext cx="2181004" cy="1710592"/>
          </a:xfrm>
          <a:prstGeom prst="rect">
            <a:avLst/>
          </a:prstGeom>
          <a:effectLst>
            <a:outerShdw blurRad="292100" dist="139700" dir="2400000" algn="t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30830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RSPP e ASPP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CACB8C5-3E72-4C64-B413-BC6784EFD2C0}"/>
              </a:ext>
            </a:extLst>
          </p:cNvPr>
          <p:cNvGrpSpPr/>
          <p:nvPr/>
        </p:nvGrpSpPr>
        <p:grpSpPr>
          <a:xfrm>
            <a:off x="450849" y="2051665"/>
            <a:ext cx="8485220" cy="809625"/>
            <a:chOff x="473074" y="3332583"/>
            <a:chExt cx="8485220" cy="809625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73074" y="3332583"/>
              <a:ext cx="8201025" cy="809625"/>
            </a:xfrm>
            <a:prstGeom prst="rect">
              <a:avLst/>
            </a:prstGeom>
            <a:ln>
              <a:solidFill>
                <a:srgbClr val="FF5050"/>
              </a:solidFill>
              <a:headEnd/>
              <a:tailEnd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3"/>
            <p:cNvSpPr txBox="1">
              <a:spLocks noRot="1" noChangeArrowheads="1"/>
            </p:cNvSpPr>
            <p:nvPr/>
          </p:nvSpPr>
          <p:spPr bwMode="auto">
            <a:xfrm>
              <a:off x="677894" y="3429000"/>
              <a:ext cx="82804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85725">
                <a:lnSpc>
                  <a:spcPct val="150000"/>
                </a:lnSpc>
                <a:buFont typeface="Arial" charset="0"/>
                <a:buNone/>
              </a:pPr>
              <a:r>
                <a:rPr lang="it-IT" sz="2200" dirty="0">
                  <a:solidFill>
                    <a:srgbClr val="FF5050"/>
                  </a:solidFill>
                </a:rPr>
                <a:t>Nella nostra attività gli </a:t>
              </a:r>
              <a:r>
                <a:rPr lang="it-IT" sz="2200" b="1" dirty="0">
                  <a:solidFill>
                    <a:srgbClr val="FF5050"/>
                  </a:solidFill>
                </a:rPr>
                <a:t>ASPP</a:t>
              </a:r>
              <a:r>
                <a:rPr lang="it-IT" sz="2200" dirty="0">
                  <a:solidFill>
                    <a:srgbClr val="FF5050"/>
                  </a:solidFill>
                </a:rPr>
                <a:t> non sono presenti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1B1911E4-B36E-4C23-B351-8A48E2AF2D0E}"/>
              </a:ext>
            </a:extLst>
          </p:cNvPr>
          <p:cNvGrpSpPr/>
          <p:nvPr/>
        </p:nvGrpSpPr>
        <p:grpSpPr>
          <a:xfrm>
            <a:off x="450849" y="4401522"/>
            <a:ext cx="8432801" cy="809625"/>
            <a:chOff x="419099" y="4448174"/>
            <a:chExt cx="8432801" cy="809625"/>
          </a:xfrm>
        </p:grpSpPr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19099" y="4448174"/>
              <a:ext cx="8201025" cy="809625"/>
            </a:xfrm>
            <a:prstGeom prst="rect">
              <a:avLst/>
            </a:prstGeom>
            <a:ln>
              <a:solidFill>
                <a:srgbClr val="FF5050"/>
              </a:solidFill>
              <a:headEnd/>
              <a:tailEnd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Rectangle 3"/>
            <p:cNvSpPr txBox="1">
              <a:spLocks noRot="1" noChangeArrowheads="1"/>
            </p:cNvSpPr>
            <p:nvPr/>
          </p:nvSpPr>
          <p:spPr bwMode="auto">
            <a:xfrm>
              <a:off x="571500" y="4476750"/>
              <a:ext cx="82804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85725">
                <a:lnSpc>
                  <a:spcPct val="150000"/>
                </a:lnSpc>
                <a:buFont typeface="Arial" charset="0"/>
                <a:buNone/>
              </a:pPr>
              <a:r>
                <a:rPr lang="it-IT" sz="2200" dirty="0">
                  <a:solidFill>
                    <a:srgbClr val="FF5050"/>
                  </a:solidFill>
                </a:rPr>
                <a:t>Nella nostra attività il </a:t>
              </a:r>
              <a:r>
                <a:rPr lang="it-IT" sz="2200" b="1" dirty="0">
                  <a:solidFill>
                    <a:srgbClr val="FF5050"/>
                  </a:solidFill>
                </a:rPr>
                <a:t>RSPP</a:t>
              </a:r>
              <a:r>
                <a:rPr lang="it-IT" sz="2200" dirty="0">
                  <a:solidFill>
                    <a:srgbClr val="FF5050"/>
                  </a:solidFill>
                </a:rPr>
                <a:t> è: _____________________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558771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9550" y="1304925"/>
            <a:ext cx="8724900" cy="5553075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7590" name="Titolo 1"/>
          <p:cNvSpPr>
            <a:spLocks/>
          </p:cNvSpPr>
          <p:nvPr/>
        </p:nvSpPr>
        <p:spPr bwMode="auto">
          <a:xfrm>
            <a:off x="346230" y="2207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RLS </a:t>
            </a: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46230" y="1307856"/>
            <a:ext cx="8401165" cy="4133850"/>
          </a:xfrm>
          <a:prstGeom prst="rect">
            <a:avLst/>
          </a:prstGeom>
        </p:spPr>
        <p:txBody>
          <a:bodyPr/>
          <a:lstStyle/>
          <a:p>
            <a:pPr marL="180975" indent="0" algn="ctr" eaLnBrk="1" hangingPunct="1">
              <a:lnSpc>
                <a:spcPct val="12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it-IT" dirty="0">
                <a:solidFill>
                  <a:srgbClr val="FF9900"/>
                </a:solidFill>
              </a:rPr>
              <a:t>Il </a:t>
            </a:r>
            <a:r>
              <a:rPr lang="it-IT" b="1" dirty="0">
                <a:solidFill>
                  <a:srgbClr val="FF9900"/>
                </a:solidFill>
              </a:rPr>
              <a:t>Rappresentante dei Lavoratori per la Sicurezza </a:t>
            </a:r>
            <a:r>
              <a:rPr lang="it-IT" dirty="0">
                <a:solidFill>
                  <a:srgbClr val="FF9900"/>
                </a:solidFill>
              </a:rPr>
              <a:t>(</a:t>
            </a:r>
            <a:r>
              <a:rPr lang="it-IT" b="1" dirty="0">
                <a:solidFill>
                  <a:srgbClr val="FF9900"/>
                </a:solidFill>
              </a:rPr>
              <a:t>RLS</a:t>
            </a:r>
            <a:r>
              <a:rPr lang="it-IT" dirty="0">
                <a:solidFill>
                  <a:srgbClr val="FF9900"/>
                </a:solidFill>
              </a:rPr>
              <a:t>) 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è </a:t>
            </a:r>
            <a:r>
              <a:rPr lang="it-IT" sz="2400" i="1" dirty="0">
                <a:solidFill>
                  <a:schemeClr val="bg1"/>
                </a:solidFill>
              </a:rPr>
              <a:t>eletto dai lavoratori per rappresentarli sugli aspetti della salute e della sicurezza </a:t>
            </a:r>
          </a:p>
          <a:p>
            <a:pPr marL="180975" indent="0" eaLnBrk="1" hangingPunct="1">
              <a:lnSpc>
                <a:spcPct val="120000"/>
              </a:lnSpc>
              <a:spcBef>
                <a:spcPts val="800"/>
              </a:spcBef>
              <a:buFont typeface="Arial" charset="0"/>
              <a:buNone/>
              <a:defRPr/>
            </a:pPr>
            <a:r>
              <a:rPr lang="it-IT" sz="2400" b="1" dirty="0">
                <a:solidFill>
                  <a:schemeClr val="bg1"/>
                </a:solidFill>
              </a:rPr>
              <a:t>Eletto </a:t>
            </a:r>
            <a:r>
              <a:rPr lang="it-IT" sz="2400" dirty="0">
                <a:solidFill>
                  <a:schemeClr val="bg1"/>
                </a:solidFill>
              </a:rPr>
              <a:t>direttamente dai lavoratori al loro interno 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nelle aziende o unità produttive che occupano sino a 15 dipendenti </a:t>
            </a:r>
          </a:p>
          <a:p>
            <a:pPr marL="266700" indent="0" eaLnBrk="1" hangingPunct="1">
              <a:lnSpc>
                <a:spcPct val="120000"/>
              </a:lnSpc>
              <a:spcBef>
                <a:spcPts val="800"/>
              </a:spcBef>
              <a:buFont typeface="Arial" charset="0"/>
              <a:buNone/>
              <a:defRPr/>
            </a:pPr>
            <a:r>
              <a:rPr lang="it-IT" sz="2400" b="1" dirty="0">
                <a:solidFill>
                  <a:schemeClr val="bg1"/>
                </a:solidFill>
              </a:rPr>
              <a:t>Viene eletto </a:t>
            </a:r>
            <a:r>
              <a:rPr lang="it-IT" sz="2400" dirty="0">
                <a:solidFill>
                  <a:schemeClr val="bg1"/>
                </a:solidFill>
              </a:rPr>
              <a:t>tra le rappresentanze sindacali </a:t>
            </a:r>
            <a:r>
              <a:rPr lang="it-IT" sz="2400" i="1" dirty="0">
                <a:solidFill>
                  <a:schemeClr val="bg1"/>
                </a:solidFill>
              </a:rPr>
              <a:t>(se ci sono) 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nelle aziende che occupano oltre 15 dipendenti </a:t>
            </a:r>
          </a:p>
          <a:p>
            <a:pPr marL="266700" indent="0" eaLnBrk="1" hangingPunct="1">
              <a:lnSpc>
                <a:spcPct val="120000"/>
              </a:lnSpc>
              <a:spcBef>
                <a:spcPts val="800"/>
              </a:spcBef>
              <a:buFont typeface="Arial" charset="0"/>
              <a:buNone/>
              <a:defRPr/>
            </a:pPr>
            <a:r>
              <a:rPr lang="it-IT" sz="2400" dirty="0">
                <a:solidFill>
                  <a:schemeClr val="bg1"/>
                </a:solidFill>
              </a:rPr>
              <a:t>Il </a:t>
            </a:r>
            <a:r>
              <a:rPr lang="it-IT" sz="2400" b="1" dirty="0">
                <a:solidFill>
                  <a:schemeClr val="bg1"/>
                </a:solidFill>
              </a:rPr>
              <a:t>numero</a:t>
            </a:r>
            <a:r>
              <a:rPr lang="it-IT" sz="2400" dirty="0">
                <a:solidFill>
                  <a:schemeClr val="bg1"/>
                </a:solidFill>
              </a:rPr>
              <a:t> degli </a:t>
            </a:r>
            <a:r>
              <a:rPr lang="it-IT" sz="2600" b="1" dirty="0">
                <a:solidFill>
                  <a:schemeClr val="bg1"/>
                </a:solidFill>
              </a:rPr>
              <a:t>RLS </a:t>
            </a:r>
            <a:r>
              <a:rPr lang="it-IT" sz="2400" dirty="0">
                <a:solidFill>
                  <a:schemeClr val="bg1"/>
                </a:solidFill>
              </a:rPr>
              <a:t>dipende dal numero di dipendenti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000" i="1" dirty="0">
                <a:solidFill>
                  <a:schemeClr val="bg1"/>
                </a:solidFill>
              </a:rPr>
              <a:t>(1 fino a 200, 3 tra 200 e 1000, 6 oltre 1000)</a:t>
            </a:r>
            <a:endParaRPr lang="it-IT" sz="2400" i="1" dirty="0">
              <a:solidFill>
                <a:schemeClr val="bg1"/>
              </a:solidFill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36CB54B-07F1-454A-80AB-C147E05C5AF8}"/>
              </a:ext>
            </a:extLst>
          </p:cNvPr>
          <p:cNvGrpSpPr/>
          <p:nvPr/>
        </p:nvGrpSpPr>
        <p:grpSpPr>
          <a:xfrm>
            <a:off x="114299" y="3663381"/>
            <a:ext cx="386966" cy="2559470"/>
            <a:chOff x="114299" y="3710273"/>
            <a:chExt cx="386966" cy="2559470"/>
          </a:xfrm>
        </p:grpSpPr>
        <p:sp>
          <p:nvSpPr>
            <p:cNvPr id="6" name="Rettangolo 5"/>
            <p:cNvSpPr/>
            <p:nvPr/>
          </p:nvSpPr>
          <p:spPr>
            <a:xfrm>
              <a:off x="158364" y="3710273"/>
              <a:ext cx="342901" cy="142875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114299" y="5131224"/>
              <a:ext cx="342901" cy="142875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114300" y="6126868"/>
              <a:ext cx="342901" cy="142875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  <p:bldP spid="7065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1475" y="1304925"/>
            <a:ext cx="8562975" cy="4581525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1682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387350" y="1268413"/>
            <a:ext cx="8356600" cy="4637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sz="2200" dirty="0">
                <a:solidFill>
                  <a:schemeClr val="bg1"/>
                </a:solidFill>
              </a:rPr>
              <a:t>Il </a:t>
            </a:r>
            <a:r>
              <a:rPr lang="it-IT" sz="2400" b="1" dirty="0">
                <a:solidFill>
                  <a:schemeClr val="bg1"/>
                </a:solidFill>
              </a:rPr>
              <a:t>RLS</a:t>
            </a:r>
            <a:r>
              <a:rPr lang="it-IT" sz="2200" dirty="0">
                <a:solidFill>
                  <a:schemeClr val="bg1"/>
                </a:solidFill>
              </a:rPr>
              <a:t> è uno degli attori principali del sistema di prevenzione:</a:t>
            </a:r>
          </a:p>
          <a:p>
            <a:pPr eaLnBrk="1" hangingPunct="1">
              <a:buFont typeface="Arial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	accede</a:t>
            </a:r>
            <a:r>
              <a:rPr lang="it-IT" sz="2200" dirty="0">
                <a:solidFill>
                  <a:schemeClr val="bg1"/>
                </a:solidFill>
              </a:rPr>
              <a:t> ai luoghi di lavoro in cui si svolgono le lavorazioni</a:t>
            </a:r>
          </a:p>
          <a:p>
            <a:pPr eaLnBrk="1" hangingPunct="1">
              <a:buFont typeface="Arial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	è consultato </a:t>
            </a:r>
            <a:r>
              <a:rPr lang="it-IT" sz="2200" dirty="0">
                <a:solidFill>
                  <a:schemeClr val="bg1"/>
                </a:solidFill>
              </a:rPr>
              <a:t>sulla valutazione dei rischi</a:t>
            </a:r>
          </a:p>
          <a:p>
            <a:pPr eaLnBrk="1" hangingPunct="1">
              <a:buFont typeface="Arial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	è consultato </a:t>
            </a:r>
            <a:r>
              <a:rPr lang="it-IT" sz="2200" dirty="0">
                <a:solidFill>
                  <a:schemeClr val="bg1"/>
                </a:solidFill>
              </a:rPr>
              <a:t>sulla designazione del RSPP e altre figure della prevenzione e sull'organizzazione della formazione di cui all‘Art. 37</a:t>
            </a:r>
          </a:p>
          <a:p>
            <a:pPr eaLnBrk="1" hangingPunct="1">
              <a:buFont typeface="Arial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	riceve</a:t>
            </a:r>
            <a:r>
              <a:rPr lang="it-IT" sz="2200" dirty="0">
                <a:solidFill>
                  <a:schemeClr val="bg1"/>
                </a:solidFill>
              </a:rPr>
              <a:t> le informazioni e la documentazione aziendale inerente </a:t>
            </a:r>
            <a:br>
              <a:rPr lang="it-IT" sz="2200" dirty="0">
                <a:solidFill>
                  <a:schemeClr val="bg1"/>
                </a:solidFill>
              </a:rPr>
            </a:br>
            <a:r>
              <a:rPr lang="it-IT" sz="2200" dirty="0">
                <a:solidFill>
                  <a:schemeClr val="bg1"/>
                </a:solidFill>
              </a:rPr>
              <a:t>alla valutazione dei rischi e le misure di prevenzione relative, </a:t>
            </a:r>
            <a:br>
              <a:rPr lang="it-IT" sz="2200" dirty="0">
                <a:solidFill>
                  <a:schemeClr val="bg1"/>
                </a:solidFill>
              </a:rPr>
            </a:br>
            <a:r>
              <a:rPr lang="it-IT" sz="2200" dirty="0">
                <a:solidFill>
                  <a:schemeClr val="bg1"/>
                </a:solidFill>
              </a:rPr>
              <a:t>nonché quelle inerenti alle sostanze ed ai preparati pericolosi, </a:t>
            </a:r>
            <a:br>
              <a:rPr lang="it-IT" sz="2200" dirty="0">
                <a:solidFill>
                  <a:schemeClr val="bg1"/>
                </a:solidFill>
              </a:rPr>
            </a:br>
            <a:r>
              <a:rPr lang="it-IT" sz="2200" dirty="0">
                <a:solidFill>
                  <a:schemeClr val="bg1"/>
                </a:solidFill>
              </a:rPr>
              <a:t>alle macchine, agli impianti, alla organizzazione e agli ambienti di lavoro, agli infortuni ed alle malattie professionali</a:t>
            </a:r>
          </a:p>
          <a:p>
            <a:pPr eaLnBrk="1" hangingPunct="1">
              <a:buFont typeface="Arial" charset="0"/>
              <a:buNone/>
            </a:pPr>
            <a:r>
              <a:rPr lang="it-IT" sz="2400" b="1" dirty="0">
                <a:solidFill>
                  <a:schemeClr val="bg1"/>
                </a:solidFill>
              </a:rPr>
              <a:t>	riceve</a:t>
            </a:r>
            <a:r>
              <a:rPr lang="it-IT" sz="2200" dirty="0">
                <a:solidFill>
                  <a:schemeClr val="bg1"/>
                </a:solidFill>
              </a:rPr>
              <a:t> una formazione adeguata e partecipa alle riunioni periodiche </a:t>
            </a:r>
            <a:br>
              <a:rPr lang="it-IT" sz="2200" dirty="0">
                <a:solidFill>
                  <a:schemeClr val="bg1"/>
                </a:solidFill>
              </a:rPr>
            </a:br>
            <a:r>
              <a:rPr lang="it-IT" sz="2200" dirty="0">
                <a:solidFill>
                  <a:schemeClr val="bg1"/>
                </a:solidFill>
              </a:rPr>
              <a:t>del servizio prevenzione e protezione […]</a:t>
            </a:r>
          </a:p>
        </p:txBody>
      </p:sp>
      <p:sp>
        <p:nvSpPr>
          <p:cNvPr id="68615" name="Titolo 1"/>
          <p:cNvSpPr>
            <a:spLocks/>
          </p:cNvSpPr>
          <p:nvPr/>
        </p:nvSpPr>
        <p:spPr bwMode="auto">
          <a:xfrm>
            <a:off x="334867" y="227299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RLS 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504824" y="5905499"/>
            <a:ext cx="8201025" cy="8096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  <a:scene3d>
            <a:camera prst="perspectiveRelaxedModerately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635000" y="5934075"/>
            <a:ext cx="828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Nella nostra attività gli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RLS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sono: __________________________</a:t>
            </a:r>
          </a:p>
        </p:txBody>
      </p:sp>
      <p:sp>
        <p:nvSpPr>
          <p:cNvPr id="7" name="Rettangolo 6"/>
          <p:cNvSpPr/>
          <p:nvPr/>
        </p:nvSpPr>
        <p:spPr>
          <a:xfrm>
            <a:off x="190500" y="3524250"/>
            <a:ext cx="342901" cy="142875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90500" y="1885950"/>
            <a:ext cx="342901" cy="142875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90500" y="2343150"/>
            <a:ext cx="342901" cy="142875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90500" y="2800350"/>
            <a:ext cx="342901" cy="142875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90500" y="5334000"/>
            <a:ext cx="342901" cy="142875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67457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682" grpId="0" build="p"/>
      <p:bldP spid="6861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tonda angolo diagonale rettangolo 4"/>
          <p:cNvSpPr/>
          <p:nvPr/>
        </p:nvSpPr>
        <p:spPr>
          <a:xfrm>
            <a:off x="209550" y="1162050"/>
            <a:ext cx="8639175" cy="1019175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9639" name="Titolo 1"/>
          <p:cNvSpPr>
            <a:spLocks/>
          </p:cNvSpPr>
          <p:nvPr/>
        </p:nvSpPr>
        <p:spPr bwMode="auto">
          <a:xfrm>
            <a:off x="334867" y="227299"/>
            <a:ext cx="760095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RLS  e le sue attribuzioni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– Art. 50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219200"/>
            <a:ext cx="8496300" cy="1057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it-IT" sz="2200" b="1" i="1" dirty="0">
                <a:solidFill>
                  <a:schemeClr val="bg1"/>
                </a:solidFill>
              </a:rPr>
              <a:t>“Rappresentante dei Lavoratori per la Sicurezza</a:t>
            </a:r>
            <a:r>
              <a:rPr lang="it-IT" sz="2000" b="1" i="1" dirty="0">
                <a:solidFill>
                  <a:schemeClr val="bg1"/>
                </a:solidFill>
              </a:rPr>
              <a:t>: </a:t>
            </a:r>
            <a:br>
              <a:rPr lang="it-IT" sz="2000" b="1" i="1" dirty="0">
                <a:solidFill>
                  <a:schemeClr val="bg1"/>
                </a:solidFill>
              </a:rPr>
            </a:br>
            <a:r>
              <a:rPr lang="it-IT" sz="2000" b="1" i="1" dirty="0">
                <a:solidFill>
                  <a:schemeClr val="bg1"/>
                </a:solidFill>
              </a:rPr>
              <a:t>persona eletta o designata per rappresentare i Lavoratori per quanto concerne gli aspetti  della salute e della sicurezza durante il lavoro”</a:t>
            </a:r>
            <a:endParaRPr lang="it-IT" sz="2000" dirty="0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2701" y="5638800"/>
            <a:ext cx="87137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b="1" u="sng" dirty="0">
                <a:solidFill>
                  <a:srgbClr val="FF0000"/>
                </a:solidFill>
                <a:latin typeface="Calibri" pitchFamily="34" charset="0"/>
              </a:rPr>
              <a:t>Non sono previste sanzioni per il RLS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65E8C15-45EB-443B-9245-06E043E70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6" y="2428238"/>
            <a:ext cx="2091417" cy="2828289"/>
          </a:xfrm>
          <a:prstGeom prst="rect">
            <a:avLst/>
          </a:prstGeom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/>
      <p:bldP spid="106499" grpId="0" build="p"/>
      <p:bldP spid="1065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19099" y="5734049"/>
            <a:ext cx="8312151" cy="80962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  <a:headEnd/>
            <a:tailEnd/>
          </a:ln>
          <a:scene3d>
            <a:camera prst="perspectiveRelaxedModerately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19075" y="3558540"/>
            <a:ext cx="8724900" cy="1783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28600" y="1394460"/>
            <a:ext cx="8724900" cy="1760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0662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MC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grammaDBolExt" pitchFamily="34" charset="0"/>
            </a:endParaRP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549275" y="1432243"/>
            <a:ext cx="8280400" cy="1722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it-IT" sz="2400" dirty="0"/>
              <a:t>Il </a:t>
            </a:r>
            <a:r>
              <a:rPr lang="it-IT" sz="3600" b="1" dirty="0">
                <a:solidFill>
                  <a:srgbClr val="FF9900"/>
                </a:solidFill>
              </a:rPr>
              <a:t>Medico Competente </a:t>
            </a:r>
            <a:r>
              <a:rPr lang="it-IT" sz="2000" i="1" dirty="0"/>
              <a:t>(interno o esterno all’azienda) </a:t>
            </a:r>
            <a:br>
              <a:rPr lang="it-IT" sz="2000" i="1" dirty="0"/>
            </a:br>
            <a:r>
              <a:rPr lang="it-IT" sz="2400" dirty="0"/>
              <a:t>è un medico specializzato in medicina del lavoro </a:t>
            </a:r>
            <a:br>
              <a:rPr lang="it-IT" sz="2400" dirty="0"/>
            </a:br>
            <a:r>
              <a:rPr lang="it-IT" sz="2400" dirty="0"/>
              <a:t>con compiti e attribuzioni specifiche sulla sorveglianza sanitaria </a:t>
            </a:r>
            <a:br>
              <a:rPr lang="it-IT" sz="2400" dirty="0"/>
            </a:br>
            <a:r>
              <a:rPr lang="it-IT" sz="2400" dirty="0"/>
              <a:t>e le attività di prevenzione dell’azienda.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450850" y="3655695"/>
            <a:ext cx="8280400" cy="158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it-IT" sz="2400" dirty="0">
                <a:latin typeface="+mn-lt"/>
                <a:cs typeface="+mn-cs"/>
              </a:rPr>
              <a:t>Il </a:t>
            </a:r>
            <a:r>
              <a:rPr lang="it-IT" sz="2800" b="1" dirty="0">
                <a:latin typeface="+mn-lt"/>
                <a:cs typeface="+mn-cs"/>
              </a:rPr>
              <a:t>MC</a:t>
            </a:r>
            <a:r>
              <a:rPr lang="it-IT" sz="2400" dirty="0">
                <a:latin typeface="+mn-lt"/>
                <a:cs typeface="+mn-cs"/>
              </a:rPr>
              <a:t>, il </a:t>
            </a:r>
            <a:r>
              <a:rPr lang="it-IT" sz="2400" b="1" dirty="0">
                <a:latin typeface="+mn-lt"/>
                <a:cs typeface="+mn-cs"/>
              </a:rPr>
              <a:t>RSPP</a:t>
            </a:r>
            <a:r>
              <a:rPr lang="it-IT" sz="2400" dirty="0">
                <a:latin typeface="+mn-lt"/>
                <a:cs typeface="+mn-cs"/>
              </a:rPr>
              <a:t>, il </a:t>
            </a:r>
            <a:r>
              <a:rPr lang="it-IT" sz="2400" b="1" dirty="0">
                <a:latin typeface="+mn-lt"/>
                <a:cs typeface="+mn-cs"/>
              </a:rPr>
              <a:t>DL</a:t>
            </a:r>
            <a:r>
              <a:rPr lang="it-IT" sz="2400" dirty="0">
                <a:latin typeface="+mn-lt"/>
                <a:cs typeface="+mn-cs"/>
              </a:rPr>
              <a:t> e il </a:t>
            </a:r>
            <a:r>
              <a:rPr lang="it-IT" sz="2400" b="1" dirty="0">
                <a:latin typeface="+mn-lt"/>
                <a:cs typeface="+mn-cs"/>
              </a:rPr>
              <a:t>RLS</a:t>
            </a:r>
            <a:r>
              <a:rPr lang="it-IT" sz="2400" dirty="0">
                <a:latin typeface="+mn-lt"/>
                <a:cs typeface="+mn-cs"/>
              </a:rPr>
              <a:t> si incontrano periodicamente </a:t>
            </a:r>
            <a:br>
              <a:rPr lang="it-IT" sz="2400" dirty="0">
                <a:latin typeface="+mn-lt"/>
                <a:cs typeface="+mn-cs"/>
              </a:rPr>
            </a:br>
            <a:r>
              <a:rPr lang="it-IT" sz="2400" dirty="0">
                <a:latin typeface="+mn-lt"/>
                <a:cs typeface="+mn-cs"/>
              </a:rPr>
              <a:t>in una riunione nella quale sono esaminate vari aspetti </a:t>
            </a:r>
            <a:br>
              <a:rPr lang="it-IT" sz="2400" dirty="0">
                <a:latin typeface="+mn-lt"/>
                <a:cs typeface="+mn-cs"/>
              </a:rPr>
            </a:br>
            <a:r>
              <a:rPr lang="it-IT" sz="2400" dirty="0">
                <a:latin typeface="+mn-lt"/>
                <a:cs typeface="+mn-cs"/>
              </a:rPr>
              <a:t>della gestione di igiene  e sicurezza dell’azienda. Non è comunque prevista la partecipazione dei lavoratori.</a:t>
            </a: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549275" y="5762625"/>
            <a:ext cx="828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Nella nostra azienda il MC è: Dott.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37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73731" grpId="0" build="p" animBg="1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2705100"/>
            <a:ext cx="8964612" cy="39385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80975" lvl="1" indent="-1588" eaLnBrk="1" hangingPunct="1">
              <a:buClr>
                <a:srgbClr val="008000"/>
              </a:buClr>
              <a:buFont typeface="Arial" charset="0"/>
              <a:buNone/>
            </a:pPr>
            <a:r>
              <a:rPr lang="it-IT" sz="2400" b="1" dirty="0"/>
              <a:t>Collaborare</a:t>
            </a:r>
            <a:r>
              <a:rPr lang="it-IT" sz="2200" dirty="0"/>
              <a:t> con il DL e con il SPP alla valutazione dei rischi</a:t>
            </a:r>
          </a:p>
          <a:p>
            <a:pPr marL="180975" lvl="1" indent="-1588" eaLnBrk="1" hangingPunct="1">
              <a:buClr>
                <a:srgbClr val="008000"/>
              </a:buClr>
              <a:buFont typeface="Arial" charset="0"/>
              <a:buNone/>
            </a:pPr>
            <a:r>
              <a:rPr lang="it-IT" sz="2400" b="1" dirty="0"/>
              <a:t>Programmare</a:t>
            </a:r>
            <a:r>
              <a:rPr lang="it-IT" sz="2200" dirty="0"/>
              <a:t> ed </a:t>
            </a:r>
            <a:r>
              <a:rPr lang="it-IT" sz="2400" b="1" dirty="0"/>
              <a:t>effettuare</a:t>
            </a:r>
            <a:r>
              <a:rPr lang="it-IT" sz="2200" dirty="0"/>
              <a:t> la </a:t>
            </a:r>
            <a:r>
              <a:rPr lang="it-IT" sz="2200" dirty="0">
                <a:solidFill>
                  <a:srgbClr val="C00000"/>
                </a:solidFill>
              </a:rPr>
              <a:t>Sorveglianza Sanitaria</a:t>
            </a:r>
            <a:r>
              <a:rPr lang="it-IT" sz="2200" dirty="0"/>
              <a:t> attraverso </a:t>
            </a:r>
            <a:br>
              <a:rPr lang="it-IT" sz="2200" dirty="0"/>
            </a:br>
            <a:r>
              <a:rPr lang="it-IT" sz="2200" dirty="0"/>
              <a:t>protocolli sanitari definiti in funzione dei rischi specifici</a:t>
            </a:r>
          </a:p>
          <a:p>
            <a:pPr marL="180975" lvl="1" indent="-1588" eaLnBrk="1" hangingPunct="1">
              <a:buClr>
                <a:srgbClr val="008000"/>
              </a:buClr>
              <a:buFont typeface="Arial" charset="0"/>
              <a:buNone/>
            </a:pPr>
            <a:r>
              <a:rPr lang="it-IT" sz="2400" b="1" dirty="0"/>
              <a:t>Esprimere</a:t>
            </a:r>
            <a:r>
              <a:rPr lang="it-IT" sz="2200" dirty="0"/>
              <a:t> i </a:t>
            </a:r>
            <a:r>
              <a:rPr lang="it-IT" sz="2200" dirty="0">
                <a:solidFill>
                  <a:srgbClr val="C00000"/>
                </a:solidFill>
              </a:rPr>
              <a:t>giudizi di idoneità dei Lavoratori </a:t>
            </a:r>
            <a:r>
              <a:rPr lang="it-IT" sz="2200" dirty="0"/>
              <a:t>alle loro mansioni specifiche, informando in caso di rilevata idoneità parziale o totale il Lavoratore e il DL</a:t>
            </a:r>
          </a:p>
          <a:p>
            <a:pPr marL="180975" lvl="1" indent="-1588" eaLnBrk="1" hangingPunct="1">
              <a:buClr>
                <a:srgbClr val="008000"/>
              </a:buClr>
              <a:buFont typeface="Arial" charset="0"/>
              <a:buNone/>
            </a:pPr>
            <a:r>
              <a:rPr lang="it-IT" sz="2400" b="1" dirty="0"/>
              <a:t>Comunicare</a:t>
            </a:r>
            <a:r>
              <a:rPr lang="it-IT" sz="2200" dirty="0"/>
              <a:t> per iscritto, in occasione della Riunione Periodica, </a:t>
            </a:r>
            <a:br>
              <a:rPr lang="it-IT" sz="2200" dirty="0"/>
            </a:br>
            <a:r>
              <a:rPr lang="it-IT" sz="2200" dirty="0"/>
              <a:t>i risultati anonimi collettivi della Sorveglianza Sanitaria</a:t>
            </a:r>
          </a:p>
          <a:p>
            <a:pPr marL="180975" lvl="1" indent="-1588" eaLnBrk="1" hangingPunct="1">
              <a:buClr>
                <a:srgbClr val="008000"/>
              </a:buClr>
              <a:buFont typeface="Arial" charset="0"/>
              <a:buNone/>
            </a:pPr>
            <a:r>
              <a:rPr lang="it-IT" sz="2400" b="1" dirty="0"/>
              <a:t>Visitare</a:t>
            </a:r>
            <a:r>
              <a:rPr lang="it-IT" sz="2200" dirty="0"/>
              <a:t> </a:t>
            </a:r>
            <a:r>
              <a:rPr lang="it-IT" sz="2200" dirty="0">
                <a:solidFill>
                  <a:srgbClr val="C00000"/>
                </a:solidFill>
              </a:rPr>
              <a:t>gli ambienti di lavoro </a:t>
            </a:r>
            <a:r>
              <a:rPr lang="it-IT" sz="2200" dirty="0"/>
              <a:t>almeno una volta all’anno</a:t>
            </a:r>
          </a:p>
          <a:p>
            <a:pPr marL="180975" lvl="1" indent="-1588" eaLnBrk="1" hangingPunct="1">
              <a:buClr>
                <a:srgbClr val="008000"/>
              </a:buClr>
              <a:buFont typeface="Arial" charset="0"/>
              <a:buNone/>
            </a:pPr>
            <a:r>
              <a:rPr lang="it-IT" sz="2400" b="1" dirty="0"/>
              <a:t>Istituire</a:t>
            </a:r>
            <a:r>
              <a:rPr lang="it-IT" sz="2200" dirty="0"/>
              <a:t>, </a:t>
            </a:r>
            <a:r>
              <a:rPr lang="it-IT" sz="2400" b="1" dirty="0"/>
              <a:t>aggiornare</a:t>
            </a:r>
            <a:r>
              <a:rPr lang="it-IT" sz="2200" dirty="0"/>
              <a:t> e </a:t>
            </a:r>
            <a:r>
              <a:rPr lang="it-IT" sz="2400" b="1" dirty="0"/>
              <a:t>custodire</a:t>
            </a:r>
            <a:r>
              <a:rPr lang="it-IT" sz="2200" dirty="0"/>
              <a:t> una cartella sanitaria </a:t>
            </a:r>
            <a:br>
              <a:rPr lang="it-IT" sz="2200" dirty="0"/>
            </a:br>
            <a:r>
              <a:rPr lang="it-IT" sz="2200" dirty="0"/>
              <a:t>per ogni lavoratore sottoposto a Sorveglianza Sanitaria</a:t>
            </a:r>
            <a:endParaRPr lang="it-IT" sz="2200" i="1" dirty="0"/>
          </a:p>
        </p:txBody>
      </p:sp>
      <p:sp>
        <p:nvSpPr>
          <p:cNvPr id="71686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MC ed i suoi obblighi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– Art. 25</a:t>
            </a:r>
          </a:p>
        </p:txBody>
      </p:sp>
      <p:sp>
        <p:nvSpPr>
          <p:cNvPr id="4" name="Arrotonda angolo diagonale rettangolo 3"/>
          <p:cNvSpPr/>
          <p:nvPr/>
        </p:nvSpPr>
        <p:spPr>
          <a:xfrm>
            <a:off x="209550" y="1162050"/>
            <a:ext cx="8639175" cy="1381125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2905125"/>
            <a:ext cx="381000" cy="10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3343275"/>
            <a:ext cx="381000" cy="10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4124325"/>
            <a:ext cx="381000" cy="10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4876800"/>
            <a:ext cx="381000" cy="10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0" y="5648325"/>
            <a:ext cx="381000" cy="10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0" y="6124575"/>
            <a:ext cx="381000" cy="10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FFB2C30-91C8-4C27-B520-013DBFC87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1162049"/>
            <a:ext cx="2819399" cy="13811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47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74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74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uiExpand="1" build="p" animBg="1"/>
      <p:bldP spid="7168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segnalibri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3952875"/>
            <a:ext cx="31718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Sanzioni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: esempi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781050" y="2266950"/>
            <a:ext cx="7524750" cy="17430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dirty="0"/>
          </a:p>
        </p:txBody>
      </p:sp>
      <p:sp>
        <p:nvSpPr>
          <p:cNvPr id="6" name="Rettangolo 4"/>
          <p:cNvSpPr>
            <a:spLocks noChangeArrowheads="1"/>
          </p:cNvSpPr>
          <p:nvPr/>
        </p:nvSpPr>
        <p:spPr bwMode="auto">
          <a:xfrm>
            <a:off x="895350" y="2362200"/>
            <a:ext cx="7372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dirty="0">
                <a:latin typeface="Calibri" pitchFamily="34" charset="0"/>
              </a:rPr>
              <a:t>Valutazione di TUTTI i rischi con la conseguente elaborazione del documento in collaborazione con l'RSPP ed il Medico competente </a:t>
            </a:r>
            <a:r>
              <a:rPr lang="it-IT" sz="1600" i="1" dirty="0">
                <a:latin typeface="Calibri" pitchFamily="34" charset="0"/>
              </a:rPr>
              <a:t>(ove previsto)</a:t>
            </a:r>
          </a:p>
          <a:p>
            <a:pPr algn="ctr"/>
            <a:r>
              <a:rPr lang="it-IT" b="1" dirty="0">
                <a:solidFill>
                  <a:srgbClr val="C00000"/>
                </a:solidFill>
                <a:latin typeface="Calibri" pitchFamily="34" charset="0"/>
              </a:rPr>
              <a:t>Ammenda da € 2.500,00 a € 5.000,00</a:t>
            </a:r>
          </a:p>
          <a:p>
            <a:endParaRPr lang="it-IT" sz="1000" i="1" dirty="0">
              <a:latin typeface="Calibri" pitchFamily="34" charset="0"/>
            </a:endParaRPr>
          </a:p>
          <a:p>
            <a:r>
              <a:rPr lang="it-IT" dirty="0">
                <a:latin typeface="Calibri" pitchFamily="34" charset="0"/>
              </a:rPr>
              <a:t>Nomina del RSPP o mancata frequenza del corso in caso di autonomina </a:t>
            </a:r>
          </a:p>
          <a:p>
            <a:pPr algn="ctr"/>
            <a:r>
              <a:rPr lang="it-IT" b="1" dirty="0">
                <a:solidFill>
                  <a:srgbClr val="C00000"/>
                </a:solidFill>
                <a:latin typeface="Calibri" pitchFamily="34" charset="0"/>
              </a:rPr>
              <a:t>Arresto da 3 a 6 mesi o ammenda da € 3.000,00 a € 7.800,00</a:t>
            </a:r>
          </a:p>
          <a:p>
            <a:pPr algn="ctr"/>
            <a:endParaRPr lang="it-IT" b="1" dirty="0">
              <a:solidFill>
                <a:srgbClr val="C00000"/>
              </a:solidFill>
              <a:latin typeface="Calibri" pitchFamily="34" charset="0"/>
            </a:endParaRPr>
          </a:p>
          <a:p>
            <a:pPr algn="just"/>
            <a:endParaRPr lang="it-IT" dirty="0">
              <a:latin typeface="Calibri" pitchFamily="34" charset="0"/>
            </a:endParaRPr>
          </a:p>
        </p:txBody>
      </p:sp>
      <p:pic>
        <p:nvPicPr>
          <p:cNvPr id="7" name="Immagine 6" descr="segnalibri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1457325"/>
            <a:ext cx="241935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/>
          <p:nvPr/>
        </p:nvSpPr>
        <p:spPr>
          <a:xfrm>
            <a:off x="733425" y="1741488"/>
            <a:ext cx="2447925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16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Datore di Lavoro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71525" y="1430338"/>
            <a:ext cx="7564438" cy="52752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781050" y="4762500"/>
            <a:ext cx="7524750" cy="1876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dirty="0"/>
          </a:p>
        </p:txBody>
      </p:sp>
      <p:sp>
        <p:nvSpPr>
          <p:cNvPr id="12" name="TextBox 3"/>
          <p:cNvSpPr txBox="1"/>
          <p:nvPr/>
        </p:nvSpPr>
        <p:spPr>
          <a:xfrm>
            <a:off x="1133475" y="4229100"/>
            <a:ext cx="2447925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DATORE DI AVORO</a:t>
            </a:r>
            <a:br>
              <a:rPr lang="it-IT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it-IT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 DIRIGENTE</a:t>
            </a:r>
          </a:p>
        </p:txBody>
      </p:sp>
      <p:sp>
        <p:nvSpPr>
          <p:cNvPr id="13" name="Rettangolo 4"/>
          <p:cNvSpPr>
            <a:spLocks noChangeArrowheads="1"/>
          </p:cNvSpPr>
          <p:nvPr/>
        </p:nvSpPr>
        <p:spPr bwMode="auto">
          <a:xfrm>
            <a:off x="895350" y="4819650"/>
            <a:ext cx="74866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>
                <a:latin typeface="Calibri" pitchFamily="34" charset="0"/>
              </a:rPr>
              <a:t>Mancata designazione degli addetti alla prevenzione incendi e primo soccorso</a:t>
            </a:r>
          </a:p>
          <a:p>
            <a:pPr algn="ctr"/>
            <a:r>
              <a:rPr lang="it-IT" b="1">
                <a:solidFill>
                  <a:srgbClr val="C00000"/>
                </a:solidFill>
                <a:latin typeface="Calibri" pitchFamily="34" charset="0"/>
              </a:rPr>
              <a:t> Arresto da 2 a 4 mesi o ammenda da € 750,00 a € 4.000,00</a:t>
            </a:r>
          </a:p>
          <a:p>
            <a:r>
              <a:rPr lang="it-IT">
                <a:latin typeface="Calibri" pitchFamily="34" charset="0"/>
              </a:rPr>
              <a:t>          </a:t>
            </a:r>
            <a:r>
              <a:rPr lang="it-IT" sz="1000">
                <a:latin typeface="Calibri" pitchFamily="34" charset="0"/>
              </a:rPr>
              <a:t> </a:t>
            </a:r>
          </a:p>
          <a:p>
            <a:r>
              <a:rPr lang="it-IT">
                <a:latin typeface="Calibri" pitchFamily="34" charset="0"/>
              </a:rPr>
              <a:t>Mancata verifica idoneità tecnico professionale delle imprese </a:t>
            </a:r>
            <a:br>
              <a:rPr lang="it-IT">
                <a:latin typeface="Calibri" pitchFamily="34" charset="0"/>
              </a:rPr>
            </a:br>
            <a:r>
              <a:rPr lang="it-IT">
                <a:latin typeface="Calibri" pitchFamily="34" charset="0"/>
              </a:rPr>
              <a:t>o lavoratori autonomi per affidamento lavori di appalto</a:t>
            </a:r>
          </a:p>
          <a:p>
            <a:pPr algn="ctr"/>
            <a:r>
              <a:rPr lang="it-IT" b="1">
                <a:solidFill>
                  <a:srgbClr val="C00000"/>
                </a:solidFill>
                <a:latin typeface="Calibri" pitchFamily="34" charset="0"/>
              </a:rPr>
              <a:t>Arresto da 2 a 4 mesi o ammenda da  € 1.000,00 a  €  4.800,00</a:t>
            </a:r>
            <a:r>
              <a:rPr lang="it-IT">
                <a:latin typeface="Calibri" pitchFamily="34" charset="0"/>
              </a:rPr>
              <a:t>         </a:t>
            </a:r>
          </a:p>
          <a:p>
            <a:pPr algn="ctr"/>
            <a:endParaRPr lang="it-IT" b="1">
              <a:solidFill>
                <a:srgbClr val="C00000"/>
              </a:solidFill>
              <a:latin typeface="Calibri" pitchFamily="34" charset="0"/>
            </a:endParaRPr>
          </a:p>
          <a:p>
            <a:pPr algn="just"/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/>
      <p:bldP spid="5" grpId="0" animBg="1"/>
      <p:bldP spid="6" grpId="0"/>
      <p:bldP spid="8" grpId="0"/>
      <p:bldP spid="10" grpId="0" animBg="1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Sanzioni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: esempi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57250" y="2438400"/>
            <a:ext cx="7524750" cy="3533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dirty="0"/>
          </a:p>
        </p:txBody>
      </p:sp>
      <p:sp>
        <p:nvSpPr>
          <p:cNvPr id="6" name="Rettangolo 4"/>
          <p:cNvSpPr>
            <a:spLocks noChangeArrowheads="1"/>
          </p:cNvSpPr>
          <p:nvPr/>
        </p:nvSpPr>
        <p:spPr bwMode="auto">
          <a:xfrm>
            <a:off x="971550" y="2619375"/>
            <a:ext cx="73723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Calibri" pitchFamily="34" charset="0"/>
              </a:rPr>
              <a:t>Mancata vigilanza sulla osservanza da parte dei singoli lavoratori </a:t>
            </a:r>
            <a:br>
              <a:rPr lang="it-IT" dirty="0">
                <a:latin typeface="Calibri" pitchFamily="34" charset="0"/>
              </a:rPr>
            </a:br>
            <a:r>
              <a:rPr lang="it-IT" dirty="0">
                <a:latin typeface="Calibri" pitchFamily="34" charset="0"/>
              </a:rPr>
              <a:t>dei loro obblighi e mancata informazione ai propri diretti superiori</a:t>
            </a:r>
          </a:p>
          <a:p>
            <a:r>
              <a:rPr lang="it-IT" dirty="0">
                <a:latin typeface="Calibri" pitchFamily="34" charset="0"/>
              </a:rPr>
              <a:t>o  al datore di lavoro su tutte le deficienze/carenze riscontrate</a:t>
            </a:r>
          </a:p>
          <a:p>
            <a:pPr algn="ctr"/>
            <a:r>
              <a:rPr lang="it-IT" b="1" dirty="0">
                <a:solidFill>
                  <a:srgbClr val="C00000"/>
                </a:solidFill>
                <a:latin typeface="Calibri" pitchFamily="34" charset="0"/>
              </a:rPr>
              <a:t>Arresto fino a 2 mesi o ammenda da € 500,00 a € 1.500,00</a:t>
            </a:r>
          </a:p>
          <a:p>
            <a:pPr algn="ctr"/>
            <a:endParaRPr lang="it-IT" b="1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it-IT" dirty="0">
                <a:latin typeface="Calibri" pitchFamily="34" charset="0"/>
              </a:rPr>
              <a:t>Mancata verifica sull'accesso ai luoghi di lavoro pericolosi, sull'osservanza delle misure per il controllo delle situazioni di rischio in caso di emergenza e informazione su emergenze e prevenzione</a:t>
            </a:r>
          </a:p>
          <a:p>
            <a:pPr algn="ctr"/>
            <a:r>
              <a:rPr lang="it-IT" b="1" dirty="0">
                <a:solidFill>
                  <a:srgbClr val="C00000"/>
                </a:solidFill>
                <a:latin typeface="Calibri" pitchFamily="34" charset="0"/>
              </a:rPr>
              <a:t>Arresto fino a 1 mese o ammenda da € 250,00 a € 1000,00</a:t>
            </a:r>
          </a:p>
          <a:p>
            <a:endParaRPr lang="it-IT" dirty="0">
              <a:latin typeface="Calibri" pitchFamily="34" charset="0"/>
            </a:endParaRPr>
          </a:p>
          <a:p>
            <a:r>
              <a:rPr lang="it-IT" dirty="0">
                <a:latin typeface="Calibri" pitchFamily="34" charset="0"/>
              </a:rPr>
              <a:t>Mancata partecipazione al corso di formazione specifico per preposti</a:t>
            </a:r>
          </a:p>
          <a:p>
            <a:pPr algn="ctr"/>
            <a:r>
              <a:rPr lang="it-IT" b="1" dirty="0">
                <a:solidFill>
                  <a:srgbClr val="C00000"/>
                </a:solidFill>
                <a:latin typeface="Calibri" pitchFamily="34" charset="0"/>
              </a:rPr>
              <a:t>Arresto fino a 1 mese o ammenda da € 250,00 a € 1000,00</a:t>
            </a:r>
          </a:p>
          <a:p>
            <a:pPr algn="ctr"/>
            <a:endParaRPr lang="it-IT" b="1" dirty="0">
              <a:solidFill>
                <a:srgbClr val="C00000"/>
              </a:solidFill>
              <a:latin typeface="Calibri" pitchFamily="34" charset="0"/>
            </a:endParaRPr>
          </a:p>
          <a:p>
            <a:pPr algn="just"/>
            <a:endParaRPr lang="it-IT" dirty="0">
              <a:latin typeface="Calibri" pitchFamily="34" charset="0"/>
            </a:endParaRPr>
          </a:p>
        </p:txBody>
      </p:sp>
      <p:pic>
        <p:nvPicPr>
          <p:cNvPr id="7" name="Immagine 6" descr="segnalibri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628775"/>
            <a:ext cx="241935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/>
          <p:nvPr/>
        </p:nvSpPr>
        <p:spPr>
          <a:xfrm>
            <a:off x="1052513" y="2017713"/>
            <a:ext cx="17637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Preposto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47725" y="1601788"/>
            <a:ext cx="7564438" cy="45513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5" grpId="0" animBg="1"/>
      <p:bldP spid="6" grpId="0"/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57250" y="2438400"/>
            <a:ext cx="7524750" cy="33337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dirty="0"/>
          </a:p>
        </p:txBody>
      </p:sp>
      <p:sp>
        <p:nvSpPr>
          <p:cNvPr id="75782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Sanzioni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: esempi</a:t>
            </a:r>
          </a:p>
        </p:txBody>
      </p:sp>
      <p:sp>
        <p:nvSpPr>
          <p:cNvPr id="78851" name="Rettangolo 4"/>
          <p:cNvSpPr>
            <a:spLocks noChangeArrowheads="1"/>
          </p:cNvSpPr>
          <p:nvPr/>
        </p:nvSpPr>
        <p:spPr bwMode="auto">
          <a:xfrm>
            <a:off x="971550" y="2619375"/>
            <a:ext cx="73723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>
                <a:latin typeface="Calibri" pitchFamily="34" charset="0"/>
              </a:rPr>
              <a:t>Osservare gli obblighi e le istruzioni sulla sicurezza e salute</a:t>
            </a:r>
          </a:p>
          <a:p>
            <a:r>
              <a:rPr lang="it-IT" dirty="0">
                <a:latin typeface="Calibri" pitchFamily="34" charset="0"/>
              </a:rPr>
              <a:t>Utilizzare correttamente attrezzature e DPI </a:t>
            </a:r>
            <a:r>
              <a:rPr lang="it-IT" sz="1600" i="1" dirty="0">
                <a:latin typeface="Calibri" pitchFamily="34" charset="0"/>
              </a:rPr>
              <a:t>(guanti, tuta, occhiali, cuffie, ecc.)</a:t>
            </a:r>
          </a:p>
          <a:p>
            <a:r>
              <a:rPr lang="it-IT" dirty="0">
                <a:latin typeface="Calibri" pitchFamily="34" charset="0"/>
              </a:rPr>
              <a:t>Utilizzare correttamente le attrezzature di lavoro non modificando </a:t>
            </a:r>
            <a:br>
              <a:rPr lang="it-IT" dirty="0">
                <a:latin typeface="Calibri" pitchFamily="34" charset="0"/>
              </a:rPr>
            </a:br>
            <a:r>
              <a:rPr lang="it-IT" dirty="0">
                <a:latin typeface="Calibri" pitchFamily="34" charset="0"/>
              </a:rPr>
              <a:t>o rimuovendo i dispositivi di protezione            </a:t>
            </a:r>
          </a:p>
          <a:p>
            <a:r>
              <a:rPr lang="it-IT" dirty="0">
                <a:latin typeface="Calibri" pitchFamily="34" charset="0"/>
              </a:rPr>
              <a:t>Utilizzare correttamente attrezzature e DPI </a:t>
            </a:r>
            <a:r>
              <a:rPr lang="it-IT" sz="1600" i="1" dirty="0">
                <a:latin typeface="Calibri" pitchFamily="34" charset="0"/>
              </a:rPr>
              <a:t>(guanti, tuta, occhiali, cuffie, ecc.) </a:t>
            </a:r>
            <a:r>
              <a:rPr lang="it-IT" dirty="0">
                <a:latin typeface="Calibri" pitchFamily="34" charset="0"/>
              </a:rPr>
              <a:t>senza apportare modifiche e segnalando eventuali deficienze degli stessi</a:t>
            </a:r>
          </a:p>
          <a:p>
            <a:r>
              <a:rPr lang="it-IT" dirty="0">
                <a:latin typeface="Calibri" pitchFamily="34" charset="0"/>
              </a:rPr>
              <a:t>Partecipare ai corsi di formazione</a:t>
            </a:r>
          </a:p>
          <a:p>
            <a:pPr algn="ctr"/>
            <a:r>
              <a:rPr lang="it-IT" b="1" dirty="0">
                <a:solidFill>
                  <a:srgbClr val="C00000"/>
                </a:solidFill>
                <a:latin typeface="Calibri" pitchFamily="34" charset="0"/>
              </a:rPr>
              <a:t>Arresto fino a 1 mese o ammenda da € 250,00 a € 750,00</a:t>
            </a:r>
          </a:p>
          <a:p>
            <a:endParaRPr lang="it-IT" dirty="0">
              <a:latin typeface="Calibri" pitchFamily="34" charset="0"/>
            </a:endParaRPr>
          </a:p>
          <a:p>
            <a:r>
              <a:rPr lang="it-IT" dirty="0">
                <a:latin typeface="Calibri" pitchFamily="34" charset="0"/>
              </a:rPr>
              <a:t>Mancata esibizione, nei lavori in appalto, della tessera di riconoscimento</a:t>
            </a:r>
          </a:p>
          <a:p>
            <a:pPr algn="ctr"/>
            <a:r>
              <a:rPr lang="it-IT" b="1" dirty="0">
                <a:solidFill>
                  <a:srgbClr val="C00000"/>
                </a:solidFill>
                <a:latin typeface="Calibri" pitchFamily="34" charset="0"/>
              </a:rPr>
              <a:t>Sanzione amministrativa da € 60,00 a € 370,00</a:t>
            </a:r>
            <a:endParaRPr lang="it-IT" b="1" i="1" dirty="0">
              <a:solidFill>
                <a:srgbClr val="C00000"/>
              </a:solidFill>
              <a:latin typeface="Calibri" pitchFamily="34" charset="0"/>
            </a:endParaRPr>
          </a:p>
          <a:p>
            <a:endParaRPr lang="it-IT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it-IT" dirty="0">
              <a:latin typeface="Calibri" pitchFamily="34" charset="0"/>
            </a:endParaRPr>
          </a:p>
        </p:txBody>
      </p:sp>
      <p:pic>
        <p:nvPicPr>
          <p:cNvPr id="5" name="Immagine 4" descr="segnalibri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628775"/>
            <a:ext cx="241935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/>
          <p:nvPr/>
        </p:nvSpPr>
        <p:spPr>
          <a:xfrm>
            <a:off x="1052513" y="2017713"/>
            <a:ext cx="2039937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Lavoratore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847725" y="1601788"/>
            <a:ext cx="7564438" cy="42751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5782" grpId="0"/>
      <p:bldP spid="78851" grpId="0"/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Addetti compiti speciali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grammaDBolExt" pitchFamily="34" charset="0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685801" y="2120705"/>
            <a:ext cx="4200524" cy="1832170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HeroicExtremeRightFacing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it-IT" sz="2200" b="1" kern="0" cap="small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S PGothic" pitchFamily="34" charset="-128"/>
                <a:cs typeface="+mn-cs"/>
              </a:rPr>
              <a:t>Addetti Emergenze</a:t>
            </a:r>
          </a:p>
          <a:p>
            <a:pPr algn="ctr" eaLnBrk="0" hangingPunct="0">
              <a:defRPr/>
            </a:pPr>
            <a:r>
              <a:rPr lang="it-IT" sz="2000" b="1" dirty="0">
                <a:solidFill>
                  <a:schemeClr val="bg1"/>
                </a:solidFill>
              </a:rPr>
              <a:t>lavoratori con compiti</a:t>
            </a:r>
          </a:p>
          <a:p>
            <a:pPr algn="ctr" eaLnBrk="0" hangingPunct="0">
              <a:defRPr/>
            </a:pPr>
            <a:r>
              <a:rPr lang="it-IT" sz="2000" b="1" dirty="0">
                <a:solidFill>
                  <a:schemeClr val="bg1"/>
                </a:solidFill>
              </a:rPr>
              <a:t>e attribuzioni specifiche</a:t>
            </a:r>
          </a:p>
          <a:p>
            <a:pPr algn="ctr" eaLnBrk="0" hangingPunct="0">
              <a:defRPr/>
            </a:pPr>
            <a:r>
              <a:rPr lang="it-IT" sz="2000" b="1" dirty="0">
                <a:solidFill>
                  <a:schemeClr val="bg1"/>
                </a:solidFill>
              </a:rPr>
              <a:t>per la gestione delle emergenze </a:t>
            </a:r>
            <a:r>
              <a:rPr lang="it-IT" b="1" i="1" dirty="0">
                <a:solidFill>
                  <a:schemeClr val="bg1"/>
                </a:solidFill>
              </a:rPr>
              <a:t>(incendi ecc.)</a:t>
            </a:r>
            <a:endParaRPr lang="it-IT" b="1" i="1" kern="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MS PGothic" pitchFamily="34" charset="-128"/>
              <a:cs typeface="+mn-cs"/>
            </a:endParaRPr>
          </a:p>
        </p:txBody>
      </p:sp>
      <p:sp>
        <p:nvSpPr>
          <p:cNvPr id="15" name="Rettangolo 14"/>
          <p:cNvSpPr/>
          <p:nvPr/>
        </p:nvSpPr>
        <p:spPr bwMode="auto">
          <a:xfrm>
            <a:off x="3819525" y="2124075"/>
            <a:ext cx="4524375" cy="1857376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it-IT" sz="2200" b="1" kern="0" cap="small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MS PGothic" pitchFamily="34" charset="-128"/>
                <a:cs typeface="+mn-cs"/>
              </a:rPr>
              <a:t>Addetti Primo Soccorso</a:t>
            </a:r>
          </a:p>
          <a:p>
            <a:pPr algn="ctr" eaLnBrk="0" hangingPunct="0">
              <a:defRPr/>
            </a:pPr>
            <a:r>
              <a:rPr lang="it-IT" sz="2000" b="1" dirty="0">
                <a:solidFill>
                  <a:schemeClr val="bg1"/>
                </a:solidFill>
              </a:rPr>
              <a:t>lavoratori con compiti</a:t>
            </a:r>
          </a:p>
          <a:p>
            <a:pPr algn="ctr" eaLnBrk="0" hangingPunct="0">
              <a:defRPr/>
            </a:pPr>
            <a:r>
              <a:rPr lang="it-IT" sz="2000" b="1" dirty="0">
                <a:solidFill>
                  <a:schemeClr val="bg1"/>
                </a:solidFill>
              </a:rPr>
              <a:t>e attribuzioni specifiche</a:t>
            </a:r>
          </a:p>
          <a:p>
            <a:pPr algn="ctr" eaLnBrk="0" hangingPunct="0">
              <a:defRPr/>
            </a:pPr>
            <a:r>
              <a:rPr lang="it-IT" sz="2000" b="1" dirty="0">
                <a:solidFill>
                  <a:schemeClr val="bg1"/>
                </a:solidFill>
              </a:rPr>
              <a:t>per la gestione del primo soccorso</a:t>
            </a:r>
            <a:endParaRPr lang="it-IT" sz="2000" b="1" kern="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MS PGothic" pitchFamily="34" charset="-128"/>
              <a:cs typeface="+mn-cs"/>
            </a:endParaRPr>
          </a:p>
        </p:txBody>
      </p:sp>
      <p:sp>
        <p:nvSpPr>
          <p:cNvPr id="17" name="Rettangolo 16"/>
          <p:cNvSpPr/>
          <p:nvPr/>
        </p:nvSpPr>
        <p:spPr bwMode="auto">
          <a:xfrm>
            <a:off x="1476375" y="4781551"/>
            <a:ext cx="6019800" cy="95250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 anchorCtr="1"/>
          <a:lstStyle/>
          <a:p>
            <a:pPr algn="ctr" eaLnBrk="0" hangingPunct="0">
              <a:spcBef>
                <a:spcPts val="100"/>
              </a:spcBef>
              <a:defRPr/>
            </a:pPr>
            <a:endParaRPr lang="it-IT" b="1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ts val="100"/>
              </a:spcBef>
              <a:defRPr/>
            </a:pPr>
            <a:r>
              <a:rPr lang="it-IT" b="1" dirty="0">
                <a:solidFill>
                  <a:schemeClr val="bg1"/>
                </a:solidFill>
              </a:rPr>
              <a:t>Sono designati</a:t>
            </a:r>
          </a:p>
          <a:p>
            <a:pPr marL="542925" algn="ctr" fontAlgn="auto"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</a:rPr>
              <a:t>ricevono una formazione specifica</a:t>
            </a:r>
          </a:p>
          <a:p>
            <a:pPr marL="542925" algn="ctr" fontAlgn="auto"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</a:rPr>
              <a:t>e sono addestrati all’uso necessari dei presidi</a:t>
            </a:r>
          </a:p>
          <a:p>
            <a:pPr algn="ctr" eaLnBrk="0" hangingPunct="0">
              <a:defRPr/>
            </a:pPr>
            <a:endParaRPr lang="it-IT" b="1" kern="0" cap="smal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9" name="Titolo 1"/>
          <p:cNvSpPr>
            <a:spLocks/>
          </p:cNvSpPr>
          <p:nvPr/>
        </p:nvSpPr>
        <p:spPr bwMode="auto">
          <a:xfrm>
            <a:off x="323850" y="81284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Organizzazione della prevenzione:  </a:t>
            </a:r>
          </a:p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Le figure aziendali </a:t>
            </a:r>
          </a:p>
        </p:txBody>
      </p:sp>
      <p:grpSp>
        <p:nvGrpSpPr>
          <p:cNvPr id="2" name="Gruppo 21"/>
          <p:cNvGrpSpPr>
            <a:grpSpLocks/>
          </p:cNvGrpSpPr>
          <p:nvPr/>
        </p:nvGrpSpPr>
        <p:grpSpPr bwMode="auto">
          <a:xfrm>
            <a:off x="1554163" y="2282825"/>
            <a:ext cx="2308225" cy="1365250"/>
            <a:chOff x="1554163" y="2282825"/>
            <a:chExt cx="2308225" cy="1365250"/>
          </a:xfrm>
        </p:grpSpPr>
        <p:sp>
          <p:nvSpPr>
            <p:cNvPr id="51204" name="_s1028"/>
            <p:cNvSpPr>
              <a:spLocks noChangeShapeType="1"/>
            </p:cNvSpPr>
            <p:nvPr/>
          </p:nvSpPr>
          <p:spPr bwMode="auto">
            <a:xfrm flipH="1" flipV="1">
              <a:off x="3179763" y="3246438"/>
              <a:ext cx="682625" cy="40163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" name="_s1029"/>
            <p:cNvSpPr>
              <a:spLocks noChangeArrowheads="1"/>
            </p:cNvSpPr>
            <p:nvPr/>
          </p:nvSpPr>
          <p:spPr bwMode="auto">
            <a:xfrm>
              <a:off x="1554163" y="2282825"/>
              <a:ext cx="1911350" cy="11303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it-IT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MicrogrammaDBolExt" pitchFamily="34" charset="0"/>
                </a:rPr>
                <a:t>PREPOSTI</a:t>
              </a:r>
              <a:endParaRPr lang="it-IT" sz="1700" b="1" dirty="0">
                <a:solidFill>
                  <a:srgbClr val="362DF3"/>
                </a:solidFill>
                <a:effectLst>
                  <a:reflection blurRad="6350" stA="55000" endA="300" endPos="45500" dir="5400000" sy="-100000" algn="bl" rotWithShape="0"/>
                </a:effectLst>
                <a:latin typeface="MicrogrammaDBolExt" pitchFamily="34" charset="0"/>
              </a:endParaRPr>
            </a:p>
          </p:txBody>
        </p:sp>
      </p:grpSp>
      <p:grpSp>
        <p:nvGrpSpPr>
          <p:cNvPr id="3" name="Gruppo 22"/>
          <p:cNvGrpSpPr>
            <a:grpSpLocks/>
          </p:cNvGrpSpPr>
          <p:nvPr/>
        </p:nvGrpSpPr>
        <p:grpSpPr bwMode="auto">
          <a:xfrm>
            <a:off x="327980" y="3437320"/>
            <a:ext cx="3256595" cy="1130300"/>
            <a:chOff x="327981" y="3437320"/>
            <a:chExt cx="3256594" cy="1130300"/>
          </a:xfrm>
        </p:grpSpPr>
        <p:sp>
          <p:nvSpPr>
            <p:cNvPr id="51206" name="_s1030"/>
            <p:cNvSpPr>
              <a:spLocks noChangeShapeType="1"/>
            </p:cNvSpPr>
            <p:nvPr/>
          </p:nvSpPr>
          <p:spPr bwMode="auto">
            <a:xfrm flipH="1">
              <a:off x="2620963" y="4044950"/>
              <a:ext cx="963612" cy="317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7" name="_s1031"/>
            <p:cNvSpPr>
              <a:spLocks noChangeArrowheads="1"/>
            </p:cNvSpPr>
            <p:nvPr/>
          </p:nvSpPr>
          <p:spPr bwMode="auto">
            <a:xfrm>
              <a:off x="327981" y="3437320"/>
              <a:ext cx="2185988" cy="11303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it-IT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MicrogrammaDBolExt" pitchFamily="34" charset="0"/>
                </a:rPr>
                <a:t>ADDETTI </a:t>
              </a:r>
              <a:br>
                <a:rPr lang="it-IT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MicrogrammaDBolExt" pitchFamily="34" charset="0"/>
                </a:rPr>
              </a:br>
              <a:r>
                <a:rPr lang="it-IT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MicrogrammaDBolExt" pitchFamily="34" charset="0"/>
                </a:rPr>
                <a:t>EMERGENZE</a:t>
              </a:r>
            </a:p>
          </p:txBody>
        </p:sp>
      </p:grpSp>
      <p:grpSp>
        <p:nvGrpSpPr>
          <p:cNvPr id="4" name="Gruppo 23"/>
          <p:cNvGrpSpPr>
            <a:grpSpLocks/>
          </p:cNvGrpSpPr>
          <p:nvPr/>
        </p:nvGrpSpPr>
        <p:grpSpPr bwMode="auto">
          <a:xfrm>
            <a:off x="895350" y="4443413"/>
            <a:ext cx="2967038" cy="1338262"/>
            <a:chOff x="895350" y="4443413"/>
            <a:chExt cx="2967038" cy="1338262"/>
          </a:xfrm>
        </p:grpSpPr>
        <p:sp>
          <p:nvSpPr>
            <p:cNvPr id="51208" name="_s1032"/>
            <p:cNvSpPr>
              <a:spLocks noChangeShapeType="1"/>
            </p:cNvSpPr>
            <p:nvPr/>
          </p:nvSpPr>
          <p:spPr bwMode="auto">
            <a:xfrm flipH="1">
              <a:off x="3182938" y="4443413"/>
              <a:ext cx="679450" cy="40481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it-IT" dirty="0"/>
            </a:p>
          </p:txBody>
        </p:sp>
        <p:sp>
          <p:nvSpPr>
            <p:cNvPr id="9" name="_s1033"/>
            <p:cNvSpPr>
              <a:spLocks noChangeArrowheads="1"/>
            </p:cNvSpPr>
            <p:nvPr/>
          </p:nvSpPr>
          <p:spPr bwMode="auto">
            <a:xfrm>
              <a:off x="895350" y="4651375"/>
              <a:ext cx="2617788" cy="11303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it-IT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MicrogrammaDBolExt" pitchFamily="34" charset="0"/>
                </a:rPr>
                <a:t>ADDETTI PRIMO SOCCORSO</a:t>
              </a:r>
            </a:p>
          </p:txBody>
        </p:sp>
      </p:grpSp>
      <p:grpSp>
        <p:nvGrpSpPr>
          <p:cNvPr id="6" name="Gruppo 24"/>
          <p:cNvGrpSpPr>
            <a:grpSpLocks/>
          </p:cNvGrpSpPr>
          <p:nvPr/>
        </p:nvGrpSpPr>
        <p:grpSpPr bwMode="auto">
          <a:xfrm>
            <a:off x="3019425" y="4606925"/>
            <a:ext cx="3048000" cy="1804988"/>
            <a:chOff x="3019425" y="4606925"/>
            <a:chExt cx="3048000" cy="1804988"/>
          </a:xfrm>
        </p:grpSpPr>
        <p:sp>
          <p:nvSpPr>
            <p:cNvPr id="51210" name="_s1034"/>
            <p:cNvSpPr>
              <a:spLocks noChangeShapeType="1"/>
            </p:cNvSpPr>
            <p:nvPr/>
          </p:nvSpPr>
          <p:spPr bwMode="auto">
            <a:xfrm>
              <a:off x="4533900" y="4606925"/>
              <a:ext cx="9525" cy="107791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1" name="_s1035"/>
            <p:cNvSpPr>
              <a:spLocks noChangeArrowheads="1"/>
            </p:cNvSpPr>
            <p:nvPr/>
          </p:nvSpPr>
          <p:spPr bwMode="auto">
            <a:xfrm>
              <a:off x="3019425" y="5529263"/>
              <a:ext cx="3048000" cy="88265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it-IT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MicrogrammaDBolExt" pitchFamily="34" charset="0"/>
                </a:rPr>
                <a:t>MEDICO COMPETENTE</a:t>
              </a:r>
            </a:p>
          </p:txBody>
        </p:sp>
      </p:grpSp>
      <p:grpSp>
        <p:nvGrpSpPr>
          <p:cNvPr id="8" name="Gruppo 25"/>
          <p:cNvGrpSpPr>
            <a:grpSpLocks/>
          </p:cNvGrpSpPr>
          <p:nvPr/>
        </p:nvGrpSpPr>
        <p:grpSpPr bwMode="auto">
          <a:xfrm>
            <a:off x="5229034" y="4421379"/>
            <a:ext cx="2311400" cy="1366837"/>
            <a:chOff x="5207000" y="4443413"/>
            <a:chExt cx="2311400" cy="1366837"/>
          </a:xfrm>
        </p:grpSpPr>
        <p:sp>
          <p:nvSpPr>
            <p:cNvPr id="51212" name="_s1036"/>
            <p:cNvSpPr>
              <a:spLocks noChangeShapeType="1"/>
            </p:cNvSpPr>
            <p:nvPr/>
          </p:nvSpPr>
          <p:spPr bwMode="auto">
            <a:xfrm>
              <a:off x="5207000" y="4443413"/>
              <a:ext cx="685800" cy="403225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3" name="_s1037"/>
            <p:cNvSpPr>
              <a:spLocks noChangeArrowheads="1"/>
            </p:cNvSpPr>
            <p:nvPr/>
          </p:nvSpPr>
          <p:spPr bwMode="auto">
            <a:xfrm>
              <a:off x="5607050" y="4679950"/>
              <a:ext cx="1911350" cy="11303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it-IT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MicrogrammaDBolExt" pitchFamily="34" charset="0"/>
                </a:rPr>
                <a:t>RLS</a:t>
              </a:r>
              <a:endParaRPr lang="it-IT" sz="1700" b="1" dirty="0">
                <a:solidFill>
                  <a:srgbClr val="362DF3"/>
                </a:solidFill>
                <a:effectLst>
                  <a:reflection blurRad="6350" stA="55000" endA="300" endPos="45500" dir="5400000" sy="-100000" algn="bl" rotWithShape="0"/>
                </a:effectLst>
                <a:latin typeface="MicrogrammaDBolExt" pitchFamily="34" charset="0"/>
              </a:endParaRPr>
            </a:p>
          </p:txBody>
        </p:sp>
      </p:grpSp>
      <p:grpSp>
        <p:nvGrpSpPr>
          <p:cNvPr id="10" name="Gruppo 26"/>
          <p:cNvGrpSpPr>
            <a:grpSpLocks/>
          </p:cNvGrpSpPr>
          <p:nvPr/>
        </p:nvGrpSpPr>
        <p:grpSpPr bwMode="auto">
          <a:xfrm>
            <a:off x="5484813" y="3481388"/>
            <a:ext cx="3221037" cy="1130300"/>
            <a:chOff x="5484813" y="3481388"/>
            <a:chExt cx="3221037" cy="1130300"/>
          </a:xfrm>
        </p:grpSpPr>
        <p:sp>
          <p:nvSpPr>
            <p:cNvPr id="51214" name="_s1038"/>
            <p:cNvSpPr>
              <a:spLocks noChangeShapeType="1"/>
            </p:cNvSpPr>
            <p:nvPr/>
          </p:nvSpPr>
          <p:spPr bwMode="auto">
            <a:xfrm>
              <a:off x="5484813" y="4044950"/>
              <a:ext cx="96678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" name="_s1039"/>
            <p:cNvSpPr>
              <a:spLocks noChangeArrowheads="1"/>
            </p:cNvSpPr>
            <p:nvPr/>
          </p:nvSpPr>
          <p:spPr bwMode="auto">
            <a:xfrm>
              <a:off x="6448425" y="3481388"/>
              <a:ext cx="2257425" cy="11303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it-IT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MicrogrammaDBolExt" pitchFamily="34" charset="0"/>
                </a:rPr>
                <a:t>LAVORATORI</a:t>
              </a:r>
              <a:endParaRPr lang="it-IT" sz="1700" b="1" dirty="0">
                <a:solidFill>
                  <a:srgbClr val="362DF3"/>
                </a:solidFill>
                <a:effectLst>
                  <a:reflection blurRad="6350" stA="55000" endA="300" endPos="45500" dir="5400000" sy="-100000" algn="bl" rotWithShape="0"/>
                </a:effectLst>
                <a:latin typeface="MicrogrammaDBolExt" pitchFamily="34" charset="0"/>
              </a:endParaRPr>
            </a:p>
          </p:txBody>
        </p:sp>
      </p:grpSp>
      <p:sp>
        <p:nvSpPr>
          <p:cNvPr id="51216" name="_s1040"/>
          <p:cNvSpPr>
            <a:spLocks noChangeShapeType="1"/>
          </p:cNvSpPr>
          <p:nvPr/>
        </p:nvSpPr>
        <p:spPr bwMode="auto">
          <a:xfrm flipV="1">
            <a:off x="5216525" y="3244850"/>
            <a:ext cx="682625" cy="40322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>
              <a:defRPr/>
            </a:pPr>
            <a:endParaRPr lang="it-IT"/>
          </a:p>
        </p:txBody>
      </p:sp>
      <p:sp>
        <p:nvSpPr>
          <p:cNvPr id="17" name="_s1041"/>
          <p:cNvSpPr>
            <a:spLocks noChangeArrowheads="1"/>
          </p:cNvSpPr>
          <p:nvPr/>
        </p:nvSpPr>
        <p:spPr bwMode="auto">
          <a:xfrm>
            <a:off x="5615946" y="2301134"/>
            <a:ext cx="1911530" cy="113099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it-IT" sz="17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icrogrammaDBolExt" pitchFamily="34" charset="0"/>
              </a:rPr>
              <a:t>ASPP</a:t>
            </a:r>
            <a:endParaRPr lang="it-IT" sz="1700" b="1" dirty="0">
              <a:solidFill>
                <a:srgbClr val="362DF3"/>
              </a:solidFill>
              <a:effectLst>
                <a:reflection blurRad="6350" stA="55000" endA="300" endPos="45500" dir="5400000" sy="-100000" algn="bl" rotWithShape="0"/>
              </a:effectLst>
              <a:latin typeface="MicrogrammaDBolExt" pitchFamily="34" charset="0"/>
            </a:endParaRPr>
          </a:p>
        </p:txBody>
      </p:sp>
      <p:grpSp>
        <p:nvGrpSpPr>
          <p:cNvPr id="14" name="Gruppo 20"/>
          <p:cNvGrpSpPr>
            <a:grpSpLocks/>
          </p:cNvGrpSpPr>
          <p:nvPr/>
        </p:nvGrpSpPr>
        <p:grpSpPr bwMode="auto">
          <a:xfrm>
            <a:off x="3581400" y="1785938"/>
            <a:ext cx="1909763" cy="1697037"/>
            <a:chOff x="3581400" y="1785938"/>
            <a:chExt cx="1909763" cy="1697037"/>
          </a:xfrm>
        </p:grpSpPr>
        <p:sp>
          <p:nvSpPr>
            <p:cNvPr id="51218" name="_s1042"/>
            <p:cNvSpPr>
              <a:spLocks noChangeShapeType="1"/>
            </p:cNvSpPr>
            <p:nvPr/>
          </p:nvSpPr>
          <p:spPr bwMode="auto">
            <a:xfrm flipV="1">
              <a:off x="4533900" y="2913063"/>
              <a:ext cx="0" cy="569912"/>
            </a:xfrm>
            <a:prstGeom prst="line">
              <a:avLst/>
            </a:prstGeom>
            <a:ln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lIns="0" tIns="0" rIns="0" bIns="0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" name="_s1043"/>
            <p:cNvSpPr>
              <a:spLocks noChangeArrowheads="1"/>
            </p:cNvSpPr>
            <p:nvPr/>
          </p:nvSpPr>
          <p:spPr bwMode="auto">
            <a:xfrm>
              <a:off x="3581400" y="1785938"/>
              <a:ext cx="1909763" cy="11303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it-IT" sz="17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MicrogrammaDBolExt" pitchFamily="34" charset="0"/>
                </a:rPr>
                <a:t>RSPP</a:t>
              </a:r>
              <a:endParaRPr lang="it-IT" sz="1700" b="1" dirty="0">
                <a:solidFill>
                  <a:srgbClr val="362DF3"/>
                </a:solidFill>
                <a:effectLst>
                  <a:reflection blurRad="6350" stA="55000" endA="300" endPos="45500" dir="5400000" sy="-100000" algn="bl" rotWithShape="0"/>
                </a:effectLst>
                <a:latin typeface="MicrogrammaDBolExt" pitchFamily="34" charset="0"/>
              </a:endParaRPr>
            </a:p>
          </p:txBody>
        </p:sp>
      </p:grpSp>
      <p:sp>
        <p:nvSpPr>
          <p:cNvPr id="20" name="_s1044"/>
          <p:cNvSpPr>
            <a:spLocks noChangeArrowheads="1"/>
          </p:cNvSpPr>
          <p:nvPr/>
        </p:nvSpPr>
        <p:spPr bwMode="auto">
          <a:xfrm>
            <a:off x="3581400" y="3482975"/>
            <a:ext cx="1909763" cy="11303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it-IT" sz="4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MicrogrammaDBolExt" pitchFamily="34" charset="0"/>
              </a:rPr>
              <a:t>DdL</a:t>
            </a:r>
            <a:endParaRPr lang="it-IT" sz="44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MicrogrammaDBol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6013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olo 1"/>
          <p:cNvSpPr txBox="1">
            <a:spLocks/>
          </p:cNvSpPr>
          <p:nvPr/>
        </p:nvSpPr>
        <p:spPr bwMode="auto">
          <a:xfrm>
            <a:off x="323850" y="260350"/>
            <a:ext cx="30972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  <a:ea typeface="+mj-ea"/>
                <a:cs typeface="+mj-cs"/>
              </a:rPr>
              <a:t>Contenuti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23850" y="1773238"/>
            <a:ext cx="8640763" cy="35274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grpSp>
        <p:nvGrpSpPr>
          <p:cNvPr id="2" name="Gruppo 39"/>
          <p:cNvGrpSpPr>
            <a:grpSpLocks/>
          </p:cNvGrpSpPr>
          <p:nvPr/>
        </p:nvGrpSpPr>
        <p:grpSpPr bwMode="auto">
          <a:xfrm>
            <a:off x="179388" y="1916113"/>
            <a:ext cx="8785225" cy="2427287"/>
            <a:chOff x="179388" y="1916113"/>
            <a:chExt cx="8785225" cy="2427287"/>
          </a:xfrm>
        </p:grpSpPr>
        <p:sp>
          <p:nvSpPr>
            <p:cNvPr id="87049" name="Segnaposto contenuto 2"/>
            <p:cNvSpPr>
              <a:spLocks/>
            </p:cNvSpPr>
            <p:nvPr/>
          </p:nvSpPr>
          <p:spPr bwMode="auto">
            <a:xfrm>
              <a:off x="468313" y="1916113"/>
              <a:ext cx="8496300" cy="60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588" indent="12700">
                <a:lnSpc>
                  <a:spcPct val="20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it-IT">
                  <a:solidFill>
                    <a:schemeClr val="bg1"/>
                  </a:solidFill>
                  <a:latin typeface="MicrogrammaDBolExt"/>
                </a:rPr>
                <a:t>Andamento infortunistico e Decreto legislativo 81/08 e s.m.i.</a:t>
              </a:r>
            </a:p>
          </p:txBody>
        </p:sp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179388" y="2709863"/>
              <a:ext cx="288925" cy="287337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179388" y="3348038"/>
              <a:ext cx="288925" cy="287337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179388" y="3938588"/>
              <a:ext cx="288925" cy="287337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179388" y="2138363"/>
              <a:ext cx="288925" cy="287337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7062" name="Segnaposto contenuto 2"/>
            <p:cNvSpPr>
              <a:spLocks/>
            </p:cNvSpPr>
            <p:nvPr/>
          </p:nvSpPr>
          <p:spPr bwMode="auto">
            <a:xfrm>
              <a:off x="458788" y="2497138"/>
              <a:ext cx="8496300" cy="184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588" indent="12700">
                <a:lnSpc>
                  <a:spcPct val="20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it-IT" dirty="0">
                  <a:solidFill>
                    <a:schemeClr val="bg1"/>
                  </a:solidFill>
                  <a:latin typeface="MicrogrammaDBolExt"/>
                </a:rPr>
                <a:t>Concetti di Rischio, Danno, Prevenzione e Protezione</a:t>
              </a:r>
            </a:p>
            <a:p>
              <a:pPr marL="1588" indent="12700">
                <a:lnSpc>
                  <a:spcPct val="20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it-IT" dirty="0">
                  <a:solidFill>
                    <a:schemeClr val="bg1"/>
                  </a:solidFill>
                  <a:latin typeface="MicrogrammaDBolExt"/>
                </a:rPr>
                <a:t>Organizzazione della Prevenzione aziendale</a:t>
              </a:r>
            </a:p>
            <a:p>
              <a:pPr marL="1588" indent="12700">
                <a:lnSpc>
                  <a:spcPct val="20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it-IT" dirty="0">
                  <a:solidFill>
                    <a:schemeClr val="bg1"/>
                  </a:solidFill>
                  <a:latin typeface="MicrogrammaDBolExt"/>
                </a:rPr>
                <a:t>Diritti, Doveri e Sanzioni per i vari soggetti aziendali</a:t>
              </a:r>
              <a:endParaRPr lang="it-IT" dirty="0">
                <a:solidFill>
                  <a:srgbClr val="FF0000"/>
                </a:solidFill>
                <a:latin typeface="MicrogrammaDBolExt"/>
              </a:endParaRPr>
            </a:p>
          </p:txBody>
        </p:sp>
      </p:grpSp>
      <p:grpSp>
        <p:nvGrpSpPr>
          <p:cNvPr id="3" name="Gruppo 40"/>
          <p:cNvGrpSpPr>
            <a:grpSpLocks/>
          </p:cNvGrpSpPr>
          <p:nvPr/>
        </p:nvGrpSpPr>
        <p:grpSpPr bwMode="auto">
          <a:xfrm>
            <a:off x="179388" y="4297363"/>
            <a:ext cx="8775700" cy="674687"/>
            <a:chOff x="179388" y="4297363"/>
            <a:chExt cx="8775700" cy="674687"/>
          </a:xfrm>
        </p:grpSpPr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179388" y="4514850"/>
              <a:ext cx="288925" cy="28733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7048" name="Segnaposto contenuto 2"/>
            <p:cNvSpPr>
              <a:spLocks/>
            </p:cNvSpPr>
            <p:nvPr/>
          </p:nvSpPr>
          <p:spPr bwMode="auto">
            <a:xfrm>
              <a:off x="458788" y="4297363"/>
              <a:ext cx="8496300" cy="674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588" indent="12700">
                <a:lnSpc>
                  <a:spcPct val="20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lang="it-IT">
                  <a:solidFill>
                    <a:srgbClr val="FF0000"/>
                  </a:solidFill>
                  <a:latin typeface="MicrogrammaDBolExt"/>
                </a:rPr>
                <a:t>Organi di Vigilanza, Controllo e Assistenza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Organi di Vigilanza e Controllo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grammaDBolEx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82688" y="1593850"/>
            <a:ext cx="6226175" cy="5238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it-IT" b="1" cap="small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906713" y="1614488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Aziende A.S.L.  (ULSS, SPISAL, ..)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182688" y="4022725"/>
            <a:ext cx="6226175" cy="5238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it-IT" b="1" cap="small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906713" y="404336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it-IT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Ispettorato del Lavoro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1201738" y="2727325"/>
            <a:ext cx="6226175" cy="5238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it-IT" b="1" cap="small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162050" y="2747963"/>
            <a:ext cx="633571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Vigili del Fuoco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163638" y="5480050"/>
            <a:ext cx="6226175" cy="52388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it-IT" b="1" cap="small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114425" y="5500688"/>
            <a:ext cx="63452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Carabinieri</a:t>
            </a:r>
          </a:p>
        </p:txBody>
      </p:sp>
      <p:pic>
        <p:nvPicPr>
          <p:cNvPr id="7170" name="Picture 2" descr="http://backoffice.progettilight.paginegialle.it/usr_images/asl-cagliari.869.ban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4275" y="1609725"/>
            <a:ext cx="1035050" cy="1035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magine 11" descr="Arma_dei_Carabinieri-logo-8146D3418B-seeklogo_com.gif"/>
          <p:cNvPicPr>
            <a:picLocks noChangeAspect="1"/>
          </p:cNvPicPr>
          <p:nvPr/>
        </p:nvPicPr>
        <p:blipFill>
          <a:blip r:embed="rId3"/>
          <a:srcRect t="16364" b="12727"/>
          <a:stretch>
            <a:fillRect/>
          </a:stretch>
        </p:blipFill>
        <p:spPr>
          <a:xfrm>
            <a:off x="5924550" y="5495925"/>
            <a:ext cx="1477963" cy="1047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magine 14" descr="01__logo%20vigili%20del%20fuo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0" y="2743200"/>
            <a:ext cx="760413" cy="1071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magine 19" descr="MinisteroDelLavor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575" y="4019550"/>
            <a:ext cx="1276350" cy="107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/>
      <p:bldP spid="10" grpId="0" animBg="1"/>
      <p:bldP spid="11" grpId="0"/>
      <p:bldP spid="13" grpId="0" animBg="1"/>
      <p:bldP spid="14" grpId="0"/>
      <p:bldP spid="16" grpId="0" animBg="1"/>
      <p:bldP spid="17" grpId="0"/>
      <p:bldP spid="18" grpId="0" animBg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Titolo 1"/>
          <p:cNvSpPr>
            <a:spLocks/>
          </p:cNvSpPr>
          <p:nvPr/>
        </p:nvSpPr>
        <p:spPr bwMode="auto">
          <a:xfrm>
            <a:off x="304800" y="146050"/>
            <a:ext cx="77057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Unità Funzionale di Prevenzione Igiene e Sicurezza nei luoghi di lavoro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grammaDBolExt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3400" y="1762125"/>
            <a:ext cx="7962900" cy="411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 bwMode="auto">
          <a:xfrm>
            <a:off x="762000" y="1885950"/>
            <a:ext cx="7648575" cy="3705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447675" indent="-447675" eaLnBrk="1" hangingPunct="1">
              <a:buFont typeface="Arial" charset="0"/>
              <a:buNone/>
            </a:pPr>
            <a:r>
              <a:rPr lang="it-IT" sz="2400" dirty="0">
                <a:solidFill>
                  <a:srgbClr val="31859C"/>
                </a:solidFill>
              </a:rPr>
              <a:t>E’ il soggetto pubblico di prevenzione delle USL</a:t>
            </a:r>
          </a:p>
          <a:p>
            <a:pPr marL="447675" indent="-447675" algn="ctr" eaLnBrk="1" hangingPunct="1">
              <a:buFont typeface="Arial" charset="0"/>
              <a:buNone/>
            </a:pPr>
            <a:endParaRPr lang="it-IT" sz="800" dirty="0">
              <a:solidFill>
                <a:srgbClr val="31859C"/>
              </a:solidFill>
            </a:endParaRPr>
          </a:p>
          <a:p>
            <a:pPr marL="447675" indent="-447675" eaLnBrk="1" hangingPunct="1">
              <a:buNone/>
            </a:pPr>
            <a:r>
              <a:rPr lang="it-IT" sz="2400" dirty="0">
                <a:solidFill>
                  <a:srgbClr val="31859C"/>
                </a:solidFill>
              </a:rPr>
              <a:t>	Funzioni istituzionali per l’igiene e la sicurezza nei luoghi di lavoro:</a:t>
            </a:r>
          </a:p>
          <a:p>
            <a:pPr marL="447675" indent="-447675" eaLnBrk="1" hangingPunct="1">
              <a:buFont typeface="Arial" charset="0"/>
              <a:buNone/>
            </a:pPr>
            <a:r>
              <a:rPr lang="it-IT" sz="2800" b="1" dirty="0">
                <a:solidFill>
                  <a:srgbClr val="31859C"/>
                </a:solidFill>
              </a:rPr>
              <a:t>	Informazione</a:t>
            </a:r>
            <a:r>
              <a:rPr lang="it-IT" sz="2400" dirty="0">
                <a:solidFill>
                  <a:srgbClr val="31859C"/>
                </a:solidFill>
              </a:rPr>
              <a:t> e </a:t>
            </a:r>
            <a:r>
              <a:rPr lang="it-IT" sz="2800" b="1" dirty="0">
                <a:solidFill>
                  <a:srgbClr val="31859C"/>
                </a:solidFill>
              </a:rPr>
              <a:t>formazione</a:t>
            </a:r>
            <a:r>
              <a:rPr lang="it-IT" sz="2400" dirty="0">
                <a:solidFill>
                  <a:srgbClr val="31859C"/>
                </a:solidFill>
              </a:rPr>
              <a:t> per il miglioramento delle condizioni di lavoro ed educazione alla salute</a:t>
            </a:r>
          </a:p>
          <a:p>
            <a:pPr marL="447675" indent="-447675" eaLnBrk="1" hangingPunct="1">
              <a:buFont typeface="Arial" charset="0"/>
              <a:buNone/>
            </a:pPr>
            <a:r>
              <a:rPr lang="it-IT" sz="2800" b="1" dirty="0">
                <a:solidFill>
                  <a:srgbClr val="31859C"/>
                </a:solidFill>
              </a:rPr>
              <a:t>	Conoscenza</a:t>
            </a:r>
            <a:r>
              <a:rPr lang="it-IT" sz="2400" dirty="0">
                <a:solidFill>
                  <a:srgbClr val="31859C"/>
                </a:solidFill>
              </a:rPr>
              <a:t> dei rischi, delle soluzioni e delle norme effettuando sopralluoghi indagini ambientali e sanitarie</a:t>
            </a:r>
          </a:p>
          <a:p>
            <a:pPr marL="447675" indent="-447675" eaLnBrk="1" hangingPunct="1">
              <a:buFont typeface="Arial" charset="0"/>
              <a:buNone/>
            </a:pPr>
            <a:r>
              <a:rPr lang="it-IT" sz="2800" b="1" dirty="0">
                <a:solidFill>
                  <a:srgbClr val="31859C"/>
                </a:solidFill>
              </a:rPr>
              <a:t>	Vigilanza </a:t>
            </a:r>
            <a:r>
              <a:rPr lang="it-IT" sz="2400" dirty="0">
                <a:solidFill>
                  <a:srgbClr val="31859C"/>
                </a:solidFill>
              </a:rPr>
              <a:t>e </a:t>
            </a:r>
            <a:r>
              <a:rPr lang="it-IT" sz="2800" b="1" dirty="0">
                <a:solidFill>
                  <a:srgbClr val="31859C"/>
                </a:solidFill>
              </a:rPr>
              <a:t>controllo</a:t>
            </a:r>
            <a:r>
              <a:rPr lang="it-IT" sz="2400" dirty="0">
                <a:solidFill>
                  <a:srgbClr val="31859C"/>
                </a:solidFill>
              </a:rPr>
              <a:t> sul rispetto delle leggi</a:t>
            </a:r>
          </a:p>
        </p:txBody>
      </p:sp>
      <p:pic>
        <p:nvPicPr>
          <p:cNvPr id="6145" name="Picture 1" descr="C:\Users\STUDIO\Downloads\Desktop\OGGETTI VARI\freccia - grafici\FRECCI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3381375"/>
            <a:ext cx="727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C:\Users\STUDIO\Downloads\Desktop\OGGETTI VARI\freccia - grafici\FRECCI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4286250"/>
            <a:ext cx="727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 descr="C:\Users\STUDIO\Downloads\Desktop\OGGETTI VARI\freccia - grafici\FRECCI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5133975"/>
            <a:ext cx="727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461040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723900" y="3990975"/>
            <a:ext cx="7439025" cy="23241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742950" y="1514475"/>
            <a:ext cx="7439025" cy="202882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4995" name="Segnaposto contenuto 2"/>
          <p:cNvSpPr>
            <a:spLocks noGrp="1"/>
          </p:cNvSpPr>
          <p:nvPr>
            <p:ph idx="4294967295"/>
          </p:nvPr>
        </p:nvSpPr>
        <p:spPr bwMode="auto">
          <a:xfrm>
            <a:off x="933450" y="1571625"/>
            <a:ext cx="6867525" cy="1885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it-IT" sz="2800" b="1" dirty="0">
                <a:solidFill>
                  <a:schemeClr val="bg1"/>
                </a:solidFill>
              </a:rPr>
              <a:t>PRIORITA’ DI INTERVENTO: </a:t>
            </a:r>
          </a:p>
          <a:p>
            <a:pPr lvl="2" indent="-600075" eaLnBrk="1" hangingPunct="1">
              <a:buFont typeface="Arial" charset="0"/>
              <a:buNone/>
            </a:pPr>
            <a:r>
              <a:rPr lang="it-IT" dirty="0">
                <a:solidFill>
                  <a:schemeClr val="bg1"/>
                </a:solidFill>
              </a:rPr>
              <a:t>attività con maggiore incidenza di infortuni</a:t>
            </a:r>
          </a:p>
          <a:p>
            <a:pPr lvl="2" indent="-600075" eaLnBrk="1" hangingPunct="1">
              <a:buFont typeface="Arial" charset="0"/>
              <a:buNone/>
            </a:pPr>
            <a:r>
              <a:rPr lang="it-IT" dirty="0">
                <a:solidFill>
                  <a:schemeClr val="bg1"/>
                </a:solidFill>
              </a:rPr>
              <a:t>attività prevalenti</a:t>
            </a:r>
          </a:p>
          <a:p>
            <a:pPr lvl="2" indent="-600075" eaLnBrk="1" hangingPunct="1">
              <a:buFont typeface="Arial" charset="0"/>
              <a:buNone/>
            </a:pPr>
            <a:r>
              <a:rPr lang="it-IT" dirty="0">
                <a:solidFill>
                  <a:schemeClr val="bg1"/>
                </a:solidFill>
              </a:rPr>
              <a:t>programmi Regionali o Nazionali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933450" y="4038600"/>
            <a:ext cx="6934200" cy="214471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it-IT" sz="2800" b="1" dirty="0">
                <a:solidFill>
                  <a:schemeClr val="bg1"/>
                </a:solidFill>
                <a:latin typeface="+mn-lt"/>
                <a:cs typeface="+mn-cs"/>
              </a:rPr>
              <a:t>SI ATTIVA: </a:t>
            </a:r>
          </a:p>
          <a:p>
            <a:pPr marL="1143000" lvl="2" indent="-600075">
              <a:spcBef>
                <a:spcPct val="20000"/>
              </a:spcBef>
              <a:defRPr/>
            </a:pPr>
            <a:r>
              <a:rPr lang="it-IT" sz="2400" dirty="0">
                <a:solidFill>
                  <a:schemeClr val="bg1"/>
                </a:solidFill>
                <a:latin typeface="+mn-lt"/>
                <a:cs typeface="+mn-cs"/>
              </a:rPr>
              <a:t>per segnalazione di infortuni e/o rischi</a:t>
            </a:r>
          </a:p>
          <a:p>
            <a:pPr marL="1143000" lvl="2" indent="-600075">
              <a:spcBef>
                <a:spcPct val="20000"/>
              </a:spcBef>
              <a:defRPr/>
            </a:pPr>
            <a:r>
              <a:rPr lang="it-IT" sz="2400" dirty="0">
                <a:solidFill>
                  <a:schemeClr val="bg1"/>
                </a:solidFill>
                <a:latin typeface="+mn-lt"/>
                <a:cs typeface="+mn-cs"/>
              </a:rPr>
              <a:t>richieste specifiche di intervento</a:t>
            </a:r>
          </a:p>
          <a:p>
            <a:pPr marL="1143000" lvl="2" indent="-600075">
              <a:spcBef>
                <a:spcPct val="20000"/>
              </a:spcBef>
              <a:defRPr/>
            </a:pPr>
            <a:r>
              <a:rPr lang="it-IT" sz="2400" dirty="0">
                <a:solidFill>
                  <a:schemeClr val="bg1"/>
                </a:solidFill>
                <a:latin typeface="+mn-lt"/>
                <a:cs typeface="+mn-cs"/>
              </a:rPr>
              <a:t>infortuni e malattie professionali</a:t>
            </a:r>
          </a:p>
          <a:p>
            <a:pPr marL="1143000" lvl="2" indent="-600075">
              <a:spcBef>
                <a:spcPct val="20000"/>
              </a:spcBef>
              <a:defRPr/>
            </a:pPr>
            <a:r>
              <a:rPr lang="it-IT" sz="2400" dirty="0">
                <a:solidFill>
                  <a:schemeClr val="bg1"/>
                </a:solidFill>
                <a:latin typeface="+mn-lt"/>
                <a:cs typeface="+mn-cs"/>
              </a:rPr>
              <a:t>di propria iniziativa</a:t>
            </a:r>
          </a:p>
        </p:txBody>
      </p:sp>
      <p:sp>
        <p:nvSpPr>
          <p:cNvPr id="8" name="Arrotonda angolo diagonale rettangolo 7"/>
          <p:cNvSpPr/>
          <p:nvPr/>
        </p:nvSpPr>
        <p:spPr>
          <a:xfrm>
            <a:off x="1152525" y="2266950"/>
            <a:ext cx="314325" cy="66675"/>
          </a:xfrm>
          <a:prstGeom prst="round2DiagRect">
            <a:avLst/>
          </a:prstGeom>
          <a:solidFill>
            <a:schemeClr val="bg1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Arrotonda angolo diagonale rettangolo 8"/>
          <p:cNvSpPr/>
          <p:nvPr/>
        </p:nvSpPr>
        <p:spPr>
          <a:xfrm>
            <a:off x="1152525" y="2714625"/>
            <a:ext cx="314325" cy="66675"/>
          </a:xfrm>
          <a:prstGeom prst="round2DiagRect">
            <a:avLst/>
          </a:prstGeom>
          <a:solidFill>
            <a:schemeClr val="bg1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Arrotonda angolo diagonale rettangolo 9"/>
          <p:cNvSpPr/>
          <p:nvPr/>
        </p:nvSpPr>
        <p:spPr>
          <a:xfrm>
            <a:off x="1152525" y="3162300"/>
            <a:ext cx="314325" cy="66675"/>
          </a:xfrm>
          <a:prstGeom prst="round2DiagRect">
            <a:avLst/>
          </a:prstGeom>
          <a:solidFill>
            <a:schemeClr val="bg1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Arrotonda angolo diagonale rettangolo 10"/>
          <p:cNvSpPr/>
          <p:nvPr/>
        </p:nvSpPr>
        <p:spPr>
          <a:xfrm>
            <a:off x="1152525" y="4743450"/>
            <a:ext cx="314325" cy="66675"/>
          </a:xfrm>
          <a:prstGeom prst="round2DiagRect">
            <a:avLst/>
          </a:prstGeom>
          <a:solidFill>
            <a:schemeClr val="bg1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Arrotonda angolo diagonale rettangolo 11"/>
          <p:cNvSpPr/>
          <p:nvPr/>
        </p:nvSpPr>
        <p:spPr>
          <a:xfrm>
            <a:off x="1152525" y="5191125"/>
            <a:ext cx="314325" cy="66675"/>
          </a:xfrm>
          <a:prstGeom prst="round2DiagRect">
            <a:avLst/>
          </a:prstGeom>
          <a:solidFill>
            <a:schemeClr val="bg1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Arrotonda angolo diagonale rettangolo 12"/>
          <p:cNvSpPr/>
          <p:nvPr/>
        </p:nvSpPr>
        <p:spPr>
          <a:xfrm>
            <a:off x="1152525" y="5638800"/>
            <a:ext cx="314325" cy="66675"/>
          </a:xfrm>
          <a:prstGeom prst="round2DiagRect">
            <a:avLst/>
          </a:prstGeom>
          <a:solidFill>
            <a:schemeClr val="bg1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4" name="Arrotonda angolo diagonale rettangolo 13"/>
          <p:cNvSpPr/>
          <p:nvPr/>
        </p:nvSpPr>
        <p:spPr>
          <a:xfrm>
            <a:off x="1152525" y="6067425"/>
            <a:ext cx="314325" cy="66675"/>
          </a:xfrm>
          <a:prstGeom prst="round2DiagRect">
            <a:avLst/>
          </a:prstGeom>
          <a:solidFill>
            <a:schemeClr val="bg1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Titolo 1"/>
          <p:cNvSpPr>
            <a:spLocks/>
          </p:cNvSpPr>
          <p:nvPr/>
        </p:nvSpPr>
        <p:spPr bwMode="auto">
          <a:xfrm>
            <a:off x="304800" y="146050"/>
            <a:ext cx="77057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Unità Funzionale di Prevenzione Igiene e Sicurezza nei luoghi di lavoro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grammaDBol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86205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84995" grpId="0" build="p"/>
      <p:bldP spid="5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962025" y="1685925"/>
            <a:ext cx="7391400" cy="90487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085974" y="2371725"/>
            <a:ext cx="5029201" cy="3952875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lvl="2">
              <a:defRPr/>
            </a:pPr>
            <a:endParaRPr lang="it-IT" sz="2800" dirty="0">
              <a:solidFill>
                <a:schemeClr val="bg1"/>
              </a:solidFill>
            </a:endParaRPr>
          </a:p>
          <a:p>
            <a:pPr lvl="2">
              <a:lnSpc>
                <a:spcPct val="120000"/>
              </a:lnSpc>
              <a:defRPr/>
            </a:pPr>
            <a:r>
              <a:rPr lang="it-IT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Magistratura</a:t>
            </a:r>
          </a:p>
          <a:p>
            <a:pPr lvl="2">
              <a:lnSpc>
                <a:spcPct val="120000"/>
              </a:lnSpc>
              <a:defRPr/>
            </a:pPr>
            <a:r>
              <a:rPr lang="it-IT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Organizzazioni sindacali</a:t>
            </a:r>
          </a:p>
          <a:p>
            <a:pPr lvl="2">
              <a:lnSpc>
                <a:spcPct val="120000"/>
              </a:lnSpc>
              <a:defRPr/>
            </a:pPr>
            <a:r>
              <a:rPr lang="it-IT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Lavoratori</a:t>
            </a:r>
          </a:p>
          <a:p>
            <a:pPr lvl="2">
              <a:lnSpc>
                <a:spcPct val="120000"/>
              </a:lnSpc>
              <a:defRPr/>
            </a:pPr>
            <a:r>
              <a:rPr lang="it-IT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Imprenditori</a:t>
            </a:r>
          </a:p>
          <a:p>
            <a:pPr lvl="2">
              <a:lnSpc>
                <a:spcPct val="120000"/>
              </a:lnSpc>
              <a:defRPr/>
            </a:pPr>
            <a:r>
              <a:rPr lang="it-IT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Cittadini</a:t>
            </a:r>
          </a:p>
          <a:p>
            <a:pPr lvl="2">
              <a:lnSpc>
                <a:spcPct val="120000"/>
              </a:lnSpc>
              <a:defRPr/>
            </a:pPr>
            <a:r>
              <a:rPr lang="it-IT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Medici</a:t>
            </a:r>
          </a:p>
          <a:p>
            <a:pPr lvl="2">
              <a:lnSpc>
                <a:spcPct val="120000"/>
              </a:lnSpc>
              <a:defRPr/>
            </a:pPr>
            <a:r>
              <a:rPr lang="it-IT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Altri organi di vigilanza</a:t>
            </a:r>
          </a:p>
          <a:p>
            <a:pPr algn="ctr">
              <a:defRPr/>
            </a:pPr>
            <a:endParaRPr lang="it-IT" dirty="0"/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 bwMode="auto">
          <a:xfrm>
            <a:off x="656061" y="1628775"/>
            <a:ext cx="77057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70000"/>
              </a:lnSpc>
              <a:spcBef>
                <a:spcPct val="20000"/>
              </a:spcBef>
              <a:defRPr/>
            </a:pP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Segnalazioni</a:t>
            </a:r>
            <a:r>
              <a:rPr lang="it-IT" sz="2300" dirty="0">
                <a:solidFill>
                  <a:schemeClr val="bg1"/>
                </a:solidFill>
                <a:latin typeface="+mn-lt"/>
                <a:cs typeface="+mn-cs"/>
              </a:rPr>
              <a:t> e/o 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richieste di intervento provengono da</a:t>
            </a:r>
            <a:r>
              <a:rPr lang="it-IT" sz="2400" dirty="0">
                <a:solidFill>
                  <a:schemeClr val="bg1"/>
                </a:solidFill>
              </a:rPr>
              <a:t>:</a:t>
            </a:r>
          </a:p>
          <a:p>
            <a:pPr marL="342900" indent="-342900" algn="ctr">
              <a:lnSpc>
                <a:spcPct val="17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it-IT" sz="2300" i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" name="Immagine 11" descr="freccet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91933">
            <a:off x="2463006" y="3707607"/>
            <a:ext cx="4524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magine 12" descr="freccet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91933">
            <a:off x="2463006" y="4221957"/>
            <a:ext cx="4524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freccet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91933">
            <a:off x="2463006" y="4717257"/>
            <a:ext cx="4524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17" descr="freccet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91933">
            <a:off x="2463006" y="5774532"/>
            <a:ext cx="4524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magine 16" descr="freccet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91933">
            <a:off x="2463006" y="3174207"/>
            <a:ext cx="4524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magine 18" descr="freccet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91933">
            <a:off x="2463006" y="2631282"/>
            <a:ext cx="4524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 descr="freccett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91933">
            <a:off x="2463006" y="5231607"/>
            <a:ext cx="45243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olo 1"/>
          <p:cNvSpPr>
            <a:spLocks/>
          </p:cNvSpPr>
          <p:nvPr/>
        </p:nvSpPr>
        <p:spPr bwMode="auto">
          <a:xfrm>
            <a:off x="304800" y="146050"/>
            <a:ext cx="770572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Unità Funzionale di Prevenzione Igiene e Sicurezza nei luoghi di lavoro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grammaDBol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820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99185" y="3080727"/>
            <a:ext cx="6945630" cy="361950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1143000" lvl="2" indent="-228600">
              <a:lnSpc>
                <a:spcPct val="150000"/>
              </a:lnSpc>
              <a:spcBef>
                <a:spcPts val="300"/>
              </a:spcBef>
              <a:defRPr/>
            </a:pPr>
            <a:r>
              <a:rPr lang="it-IT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rush Script MT" panose="03060802040406070304" pitchFamily="66" charset="0"/>
              </a:rPr>
              <a:t>Grazie per l’attenzione!</a:t>
            </a:r>
          </a:p>
          <a:p>
            <a:pPr algn="ctr">
              <a:defRPr/>
            </a:pP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81C9000-F07C-4CA3-AB86-2C64F62EF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09" y="1027148"/>
            <a:ext cx="2074972" cy="313603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2AD0B5A-789F-4025-8A28-7A80683A8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56" y="1026136"/>
            <a:ext cx="2010412" cy="30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250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e 28">
            <a:extLst>
              <a:ext uri="{FF2B5EF4-FFF2-40B4-BE49-F238E27FC236}">
                <a16:creationId xmlns:a16="http://schemas.microsoft.com/office/drawing/2014/main" id="{1403A8FA-81B8-40DD-97CA-3AC018EA2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00175" y="1905359"/>
            <a:ext cx="77465" cy="83673"/>
          </a:xfrm>
          <a:prstGeom prst="ellipse">
            <a:avLst/>
          </a:prstGeom>
          <a:noFill/>
          <a:ln w="19050" cap="rnd" cmpd="sng" algn="ctr">
            <a:noFill/>
            <a:prstDash val="solid"/>
          </a:ln>
          <a:effectLst/>
          <a:scene3d>
            <a:camera prst="obliqueTopLeft"/>
            <a:lightRig rig="threePt" dir="t"/>
          </a:scene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Connettore diritto 29" descr="elemento decorativo">
            <a:extLst>
              <a:ext uri="{FF2B5EF4-FFF2-40B4-BE49-F238E27FC236}">
                <a16:creationId xmlns:a16="http://schemas.microsoft.com/office/drawing/2014/main" id="{DEA78E74-8139-4279-A90C-956EF5609C25}"/>
              </a:ext>
            </a:extLst>
          </p:cNvPr>
          <p:cNvCxnSpPr>
            <a:cxnSpLocks/>
          </p:cNvCxnSpPr>
          <p:nvPr/>
        </p:nvCxnSpPr>
        <p:spPr>
          <a:xfrm flipH="1">
            <a:off x="3042677" y="2594420"/>
            <a:ext cx="896231" cy="0"/>
          </a:xfrm>
          <a:prstGeom prst="line">
            <a:avLst/>
          </a:prstGeom>
          <a:noFill/>
          <a:ln w="3175" cap="rnd" cmpd="sng" algn="ctr">
            <a:solidFill>
              <a:sysClr val="window" lastClr="FFFFFF">
                <a:lumMod val="75000"/>
              </a:sysClr>
            </a:solidFill>
            <a:prstDash val="solid"/>
            <a:headEnd type="none" w="sm" len="sm"/>
            <a:tailEnd type="none" w="sm" len="sm"/>
          </a:ln>
          <a:effectLst/>
          <a:scene3d>
            <a:camera prst="obliqueTopLeft"/>
            <a:lightRig rig="threePt" dir="t"/>
          </a:scene3d>
        </p:spPr>
      </p:cxnSp>
      <p:sp>
        <p:nvSpPr>
          <p:cNvPr id="31" name="Rettangolo con angoli arrotondati 30">
            <a:extLst>
              <a:ext uri="{FF2B5EF4-FFF2-40B4-BE49-F238E27FC236}">
                <a16:creationId xmlns:a16="http://schemas.microsoft.com/office/drawing/2014/main" id="{42C3174B-0554-4752-B2D4-9348F207BA5F}"/>
              </a:ext>
            </a:extLst>
          </p:cNvPr>
          <p:cNvSpPr/>
          <p:nvPr/>
        </p:nvSpPr>
        <p:spPr>
          <a:xfrm>
            <a:off x="3091254" y="1238250"/>
            <a:ext cx="1618128" cy="117933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DATORE DI LAVORO</a:t>
            </a: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5031D4DC-E973-459E-BB66-C80ED79551B3}"/>
              </a:ext>
            </a:extLst>
          </p:cNvPr>
          <p:cNvSpPr/>
          <p:nvPr/>
        </p:nvSpPr>
        <p:spPr>
          <a:xfrm>
            <a:off x="1162050" y="1423291"/>
            <a:ext cx="1286549" cy="853554"/>
          </a:xfrm>
          <a:prstGeom prst="roundRect">
            <a:avLst/>
          </a:prstGeom>
          <a:gradFill rotWithShape="1">
            <a:gsLst>
              <a:gs pos="0">
                <a:srgbClr val="90BA4C">
                  <a:tint val="98000"/>
                  <a:lumMod val="100000"/>
                </a:srgbClr>
              </a:gs>
              <a:gs pos="100000">
                <a:srgbClr val="90BA4C">
                  <a:shade val="88000"/>
                  <a:lumMod val="88000"/>
                </a:srgbClr>
              </a:gs>
            </a:gsLst>
            <a:lin ang="5400000" scaled="1"/>
          </a:gradFill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RSPP </a:t>
            </a:r>
            <a:b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(ASPP)</a:t>
            </a: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6A38AD8C-A152-4D9C-92FD-EEF2095782A8}"/>
              </a:ext>
            </a:extLst>
          </p:cNvPr>
          <p:cNvCxnSpPr>
            <a:cxnSpLocks/>
            <a:stCxn id="32" idx="3"/>
            <a:endCxn id="31" idx="1"/>
          </p:cNvCxnSpPr>
          <p:nvPr/>
        </p:nvCxnSpPr>
        <p:spPr>
          <a:xfrm flipV="1">
            <a:off x="2448599" y="1827916"/>
            <a:ext cx="642655" cy="22152"/>
          </a:xfrm>
          <a:prstGeom prst="line">
            <a:avLst/>
          </a:prstGeom>
          <a:noFill/>
          <a:ln w="25400" cap="rnd" cmpd="sng" algn="ctr">
            <a:solidFill>
              <a:srgbClr val="E25247"/>
            </a:solidFill>
            <a:prstDash val="solid"/>
          </a:ln>
          <a:effectLst/>
        </p:spPr>
      </p:cxn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A0E6D861-8591-4B4C-AA49-A7F14D22C7CD}"/>
              </a:ext>
            </a:extLst>
          </p:cNvPr>
          <p:cNvSpPr/>
          <p:nvPr/>
        </p:nvSpPr>
        <p:spPr>
          <a:xfrm>
            <a:off x="3183116" y="2934993"/>
            <a:ext cx="1474259" cy="822861"/>
          </a:xfrm>
          <a:prstGeom prst="roundRect">
            <a:avLst/>
          </a:prstGeom>
          <a:solidFill>
            <a:srgbClr val="46B298">
              <a:lumMod val="60000"/>
              <a:lumOff val="40000"/>
            </a:srgbClr>
          </a:solidFill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DIRIGENTI</a:t>
            </a:r>
          </a:p>
        </p:txBody>
      </p:sp>
      <p:sp>
        <p:nvSpPr>
          <p:cNvPr id="35" name="Rettangolo con angoli arrotondati 34">
            <a:extLst>
              <a:ext uri="{FF2B5EF4-FFF2-40B4-BE49-F238E27FC236}">
                <a16:creationId xmlns:a16="http://schemas.microsoft.com/office/drawing/2014/main" id="{AEE694A1-AABC-4F7F-B217-1A41BE161A8B}"/>
              </a:ext>
            </a:extLst>
          </p:cNvPr>
          <p:cNvSpPr/>
          <p:nvPr/>
        </p:nvSpPr>
        <p:spPr>
          <a:xfrm>
            <a:off x="5372767" y="1436618"/>
            <a:ext cx="1214048" cy="86822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MEDICO  </a:t>
            </a:r>
            <a:b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</a:t>
            </a:r>
          </a:p>
        </p:txBody>
      </p: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B67CFBA8-04C2-4D09-A1D4-E7C9F7E11054}"/>
              </a:ext>
            </a:extLst>
          </p:cNvPr>
          <p:cNvCxnSpPr>
            <a:cxnSpLocks/>
            <a:stCxn id="31" idx="3"/>
            <a:endCxn id="35" idx="1"/>
          </p:cNvCxnSpPr>
          <p:nvPr/>
        </p:nvCxnSpPr>
        <p:spPr>
          <a:xfrm>
            <a:off x="4709382" y="1827916"/>
            <a:ext cx="663385" cy="42813"/>
          </a:xfrm>
          <a:prstGeom prst="line">
            <a:avLst/>
          </a:prstGeom>
          <a:noFill/>
          <a:ln w="25400" cap="rnd" cmpd="sng" algn="ctr">
            <a:solidFill>
              <a:srgbClr val="E25247"/>
            </a:solidFill>
            <a:prstDash val="solid"/>
          </a:ln>
          <a:effectLst/>
        </p:spPr>
      </p:cxnSp>
      <p:sp>
        <p:nvSpPr>
          <p:cNvPr id="37" name="Rettangolo con angoli arrotondati 36">
            <a:extLst>
              <a:ext uri="{FF2B5EF4-FFF2-40B4-BE49-F238E27FC236}">
                <a16:creationId xmlns:a16="http://schemas.microsoft.com/office/drawing/2014/main" id="{51ACB383-EDFF-42F8-A261-B62B06CB348B}"/>
              </a:ext>
            </a:extLst>
          </p:cNvPr>
          <p:cNvSpPr/>
          <p:nvPr/>
        </p:nvSpPr>
        <p:spPr>
          <a:xfrm>
            <a:off x="914407" y="3335371"/>
            <a:ext cx="1581776" cy="73263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RAPPRESENTANTI LAVORATORI </a:t>
            </a:r>
            <a:b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RLS</a:t>
            </a: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7F887F2E-71FD-4E5A-B15B-657E07565ED4}"/>
              </a:ext>
            </a:extLst>
          </p:cNvPr>
          <p:cNvCxnSpPr>
            <a:cxnSpLocks/>
          </p:cNvCxnSpPr>
          <p:nvPr/>
        </p:nvCxnSpPr>
        <p:spPr>
          <a:xfrm flipV="1">
            <a:off x="2448599" y="2463471"/>
            <a:ext cx="873909" cy="882953"/>
          </a:xfrm>
          <a:prstGeom prst="line">
            <a:avLst/>
          </a:prstGeom>
          <a:noFill/>
          <a:ln w="25400" cap="rnd" cmpd="sng" algn="ctr">
            <a:solidFill>
              <a:srgbClr val="E25247"/>
            </a:solidFill>
            <a:prstDash val="solid"/>
          </a:ln>
          <a:effectLst/>
        </p:spPr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067F15D5-5D62-4ACF-8698-DD054636F941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1705295" y="2276849"/>
            <a:ext cx="68344" cy="1058522"/>
          </a:xfrm>
          <a:prstGeom prst="line">
            <a:avLst/>
          </a:prstGeom>
          <a:noFill/>
          <a:ln w="25400" cap="rnd" cmpd="sng" algn="ctr">
            <a:solidFill>
              <a:srgbClr val="E25247"/>
            </a:solidFill>
            <a:prstDash val="solid"/>
          </a:ln>
          <a:effectLst/>
        </p:spPr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6CAD8776-5A4F-484A-8209-C30719C53991}"/>
              </a:ext>
            </a:extLst>
          </p:cNvPr>
          <p:cNvCxnSpPr>
            <a:cxnSpLocks/>
            <a:stCxn id="37" idx="3"/>
            <a:endCxn id="34" idx="1"/>
          </p:cNvCxnSpPr>
          <p:nvPr/>
        </p:nvCxnSpPr>
        <p:spPr>
          <a:xfrm flipV="1">
            <a:off x="2496183" y="3346424"/>
            <a:ext cx="686933" cy="355265"/>
          </a:xfrm>
          <a:prstGeom prst="line">
            <a:avLst/>
          </a:prstGeom>
          <a:noFill/>
          <a:ln w="25400" cap="rnd" cmpd="sng" algn="ctr">
            <a:solidFill>
              <a:srgbClr val="E25247"/>
            </a:solidFill>
            <a:prstDash val="solid"/>
          </a:ln>
          <a:effectLst/>
        </p:spPr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637D9D64-FA1D-4EAE-9F34-C303E3A1862A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3920246" y="2463470"/>
            <a:ext cx="0" cy="471523"/>
          </a:xfrm>
          <a:prstGeom prst="line">
            <a:avLst/>
          </a:prstGeom>
          <a:noFill/>
          <a:ln w="25400" cap="rnd" cmpd="sng" algn="ctr">
            <a:solidFill>
              <a:srgbClr val="E25247"/>
            </a:solidFill>
            <a:prstDash val="solid"/>
          </a:ln>
          <a:effectLst/>
        </p:spPr>
      </p:cxnSp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382358D0-30D6-450B-8C15-26203067E19E}"/>
              </a:ext>
            </a:extLst>
          </p:cNvPr>
          <p:cNvSpPr/>
          <p:nvPr/>
        </p:nvSpPr>
        <p:spPr>
          <a:xfrm>
            <a:off x="1875975" y="4717923"/>
            <a:ext cx="2037800" cy="599667"/>
          </a:xfrm>
          <a:prstGeom prst="roundRect">
            <a:avLst/>
          </a:prstGeom>
          <a:solidFill>
            <a:srgbClr val="DD9D31">
              <a:lumMod val="75000"/>
            </a:srgbClr>
          </a:solidFill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PREPOSTI</a:t>
            </a:r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64CBD1E0-5216-4910-A66B-E5CDAA399818}"/>
              </a:ext>
            </a:extLst>
          </p:cNvPr>
          <p:cNvSpPr/>
          <p:nvPr/>
        </p:nvSpPr>
        <p:spPr>
          <a:xfrm>
            <a:off x="250652" y="5766666"/>
            <a:ext cx="4535906" cy="748433"/>
          </a:xfrm>
          <a:prstGeom prst="roundRect">
            <a:avLst/>
          </a:prstGeom>
          <a:solidFill>
            <a:srgbClr val="18276C">
              <a:lumMod val="60000"/>
              <a:lumOff val="40000"/>
            </a:srgbClr>
          </a:solidFill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LAVORATORI</a:t>
            </a:r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FC8D7F3F-7C2A-4E18-BF75-AD55F1DBCF99}"/>
              </a:ext>
            </a:extLst>
          </p:cNvPr>
          <p:cNvSpPr/>
          <p:nvPr/>
        </p:nvSpPr>
        <p:spPr>
          <a:xfrm>
            <a:off x="4923566" y="5833325"/>
            <a:ext cx="2037800" cy="643937"/>
          </a:xfrm>
          <a:prstGeom prst="roundRect">
            <a:avLst/>
          </a:prstGeom>
          <a:solidFill>
            <a:srgbClr val="E25247">
              <a:lumMod val="75000"/>
            </a:srgbClr>
          </a:solidFill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ADDETTI EMERGENZE</a:t>
            </a:r>
          </a:p>
        </p:txBody>
      </p:sp>
      <p:sp>
        <p:nvSpPr>
          <p:cNvPr id="45" name="Rettangolo con angoli arrotondati 44">
            <a:extLst>
              <a:ext uri="{FF2B5EF4-FFF2-40B4-BE49-F238E27FC236}">
                <a16:creationId xmlns:a16="http://schemas.microsoft.com/office/drawing/2014/main" id="{F71686AF-DCA9-411D-B5E1-9701C54EDA52}"/>
              </a:ext>
            </a:extLst>
          </p:cNvPr>
          <p:cNvSpPr/>
          <p:nvPr/>
        </p:nvSpPr>
        <p:spPr>
          <a:xfrm>
            <a:off x="7098374" y="5814580"/>
            <a:ext cx="1815089" cy="652603"/>
          </a:xfrm>
          <a:prstGeom prst="roundRect">
            <a:avLst/>
          </a:prstGeom>
          <a:solidFill>
            <a:srgbClr val="E25247">
              <a:lumMod val="75000"/>
            </a:srgbClr>
          </a:solidFill>
          <a:ln>
            <a:noFill/>
          </a:ln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ADDETTI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PRIMO SOCCORSO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F53DC4BF-B596-42A6-AEDD-A7CD383353F8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3920245" y="3757854"/>
            <a:ext cx="1" cy="488950"/>
          </a:xfrm>
          <a:prstGeom prst="line">
            <a:avLst/>
          </a:prstGeom>
          <a:noFill/>
          <a:ln w="25400" cap="rnd" cmpd="sng" algn="ctr">
            <a:solidFill>
              <a:srgbClr val="E25247"/>
            </a:solidFill>
            <a:prstDash val="solid"/>
          </a:ln>
          <a:effectLst/>
        </p:spPr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2A474358-AAB6-424A-A1A8-50E3EFC2952D}"/>
              </a:ext>
            </a:extLst>
          </p:cNvPr>
          <p:cNvCxnSpPr>
            <a:cxnSpLocks/>
          </p:cNvCxnSpPr>
          <p:nvPr/>
        </p:nvCxnSpPr>
        <p:spPr>
          <a:xfrm flipH="1">
            <a:off x="2894875" y="4243615"/>
            <a:ext cx="5070544" cy="32663"/>
          </a:xfrm>
          <a:prstGeom prst="line">
            <a:avLst/>
          </a:prstGeom>
          <a:noFill/>
          <a:ln w="25400" cap="rnd" cmpd="sng" algn="ctr">
            <a:solidFill>
              <a:srgbClr val="E25247"/>
            </a:solidFill>
            <a:prstDash val="solid"/>
          </a:ln>
          <a:effectLst/>
        </p:spPr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03356E2C-6BE6-4E45-9A75-68F024F83F0E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2894875" y="4276278"/>
            <a:ext cx="0" cy="441645"/>
          </a:xfrm>
          <a:prstGeom prst="line">
            <a:avLst/>
          </a:prstGeom>
          <a:noFill/>
          <a:ln w="25400" cap="rnd" cmpd="sng" algn="ctr">
            <a:solidFill>
              <a:srgbClr val="E25247"/>
            </a:solidFill>
            <a:prstDash val="solid"/>
          </a:ln>
          <a:effectLst/>
        </p:spPr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93C15BDF-FAE4-4CDB-B1F1-B9C7A7CDF035}"/>
              </a:ext>
            </a:extLst>
          </p:cNvPr>
          <p:cNvCxnSpPr>
            <a:cxnSpLocks/>
          </p:cNvCxnSpPr>
          <p:nvPr/>
        </p:nvCxnSpPr>
        <p:spPr>
          <a:xfrm flipV="1">
            <a:off x="1597545" y="4083804"/>
            <a:ext cx="0" cy="1682863"/>
          </a:xfrm>
          <a:prstGeom prst="line">
            <a:avLst/>
          </a:prstGeom>
          <a:noFill/>
          <a:ln w="25400" cap="rnd" cmpd="sng" algn="ctr">
            <a:solidFill>
              <a:srgbClr val="E25247"/>
            </a:solidFill>
            <a:prstDash val="solid"/>
          </a:ln>
          <a:effectLst/>
        </p:spPr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BF3FCF63-AFD6-438E-A331-DF1D9A5D1769}"/>
              </a:ext>
            </a:extLst>
          </p:cNvPr>
          <p:cNvCxnSpPr>
            <a:cxnSpLocks/>
            <a:endCxn id="42" idx="2"/>
          </p:cNvCxnSpPr>
          <p:nvPr/>
        </p:nvCxnSpPr>
        <p:spPr>
          <a:xfrm flipV="1">
            <a:off x="2894875" y="5317590"/>
            <a:ext cx="0" cy="449076"/>
          </a:xfrm>
          <a:prstGeom prst="line">
            <a:avLst/>
          </a:prstGeom>
          <a:noFill/>
          <a:ln w="25400" cap="rnd" cmpd="sng" algn="ctr">
            <a:solidFill>
              <a:srgbClr val="E25247"/>
            </a:solidFill>
            <a:prstDash val="solid"/>
          </a:ln>
          <a:effectLst/>
        </p:spPr>
      </p:cxn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84D087D0-BCAB-426D-BE1A-E75AEF79766E}"/>
              </a:ext>
            </a:extLst>
          </p:cNvPr>
          <p:cNvCxnSpPr>
            <a:cxnSpLocks/>
          </p:cNvCxnSpPr>
          <p:nvPr/>
        </p:nvCxnSpPr>
        <p:spPr>
          <a:xfrm flipV="1">
            <a:off x="5893589" y="4276278"/>
            <a:ext cx="0" cy="1572685"/>
          </a:xfrm>
          <a:prstGeom prst="line">
            <a:avLst/>
          </a:prstGeom>
          <a:noFill/>
          <a:ln w="25400" cap="rnd" cmpd="sng" algn="ctr">
            <a:solidFill>
              <a:srgbClr val="E25247"/>
            </a:solidFill>
            <a:prstDash val="solid"/>
          </a:ln>
          <a:effectLst/>
        </p:spPr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5B1150FE-8204-4589-8266-1117CBC47D72}"/>
              </a:ext>
            </a:extLst>
          </p:cNvPr>
          <p:cNvCxnSpPr>
            <a:cxnSpLocks/>
          </p:cNvCxnSpPr>
          <p:nvPr/>
        </p:nvCxnSpPr>
        <p:spPr>
          <a:xfrm flipV="1">
            <a:off x="7965420" y="4246804"/>
            <a:ext cx="5325" cy="1557581"/>
          </a:xfrm>
          <a:prstGeom prst="line">
            <a:avLst/>
          </a:prstGeom>
          <a:noFill/>
          <a:ln w="25400" cap="rnd" cmpd="sng" algn="ctr">
            <a:solidFill>
              <a:srgbClr val="E25247"/>
            </a:solidFill>
            <a:prstDash val="solid"/>
          </a:ln>
          <a:effectLst/>
        </p:spPr>
      </p:cxnSp>
      <p:sp>
        <p:nvSpPr>
          <p:cNvPr id="53" name="Titolo 1">
            <a:extLst>
              <a:ext uri="{FF2B5EF4-FFF2-40B4-BE49-F238E27FC236}">
                <a16:creationId xmlns:a16="http://schemas.microsoft.com/office/drawing/2014/main" id="{E8323301-D3EB-492F-ACCF-5A7ADB8ABF79}"/>
              </a:ext>
            </a:extLst>
          </p:cNvPr>
          <p:cNvSpPr>
            <a:spLocks/>
          </p:cNvSpPr>
          <p:nvPr/>
        </p:nvSpPr>
        <p:spPr bwMode="auto">
          <a:xfrm>
            <a:off x="323850" y="81284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chemeClr val="bg1"/>
                </a:solidFill>
              </a:rPr>
              <a:t>Organigramma SICUREZZA AZIENDALE</a:t>
            </a:r>
            <a:endParaRPr lang="it-IT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grammaDBol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16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9" name="Titolo 1"/>
          <p:cNvSpPr>
            <a:spLocks/>
          </p:cNvSpPr>
          <p:nvPr/>
        </p:nvSpPr>
        <p:spPr bwMode="auto">
          <a:xfrm>
            <a:off x="323850" y="155575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I FLUSSI INFORMATIVI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FD05181-C05D-432D-AE51-76EFA3D79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1859902"/>
            <a:ext cx="8429625" cy="3810000"/>
          </a:xfrm>
          <a:prstGeom prst="rect">
            <a:avLst/>
          </a:prstGeo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44038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9" name="Titolo 1"/>
          <p:cNvSpPr>
            <a:spLocks/>
          </p:cNvSpPr>
          <p:nvPr/>
        </p:nvSpPr>
        <p:spPr bwMode="auto">
          <a:xfrm>
            <a:off x="323850" y="155575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I FLUSSI INFORMATIVI</a:t>
            </a:r>
          </a:p>
        </p:txBody>
      </p:sp>
      <p:sp>
        <p:nvSpPr>
          <p:cNvPr id="27" name="Titolo 1"/>
          <p:cNvSpPr>
            <a:spLocks/>
          </p:cNvSpPr>
          <p:nvPr/>
        </p:nvSpPr>
        <p:spPr bwMode="auto">
          <a:xfrm>
            <a:off x="689962" y="1292234"/>
            <a:ext cx="7936243" cy="5207717"/>
          </a:xfrm>
          <a:prstGeom prst="rect">
            <a:avLst/>
          </a:prstGeom>
          <a:gradFill>
            <a:gsLst>
              <a:gs pos="1000">
                <a:srgbClr val="FFC000"/>
              </a:gs>
              <a:gs pos="92000">
                <a:srgbClr val="C49500"/>
              </a:gs>
              <a:gs pos="61000">
                <a:schemeClr val="accent6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>
              <a:lnSpc>
                <a:spcPct val="80000"/>
              </a:lnSpc>
              <a:defRPr/>
            </a:pPr>
            <a:r>
              <a:rPr lang="it-IT" sz="3600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Le informazioni </a:t>
            </a:r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tra le varie funzioni </a:t>
            </a:r>
          </a:p>
          <a:p>
            <a:pPr algn="just">
              <a:lnSpc>
                <a:spcPct val="80000"/>
              </a:lnSpc>
              <a:defRPr/>
            </a:pPr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(lavoratori, RSPP, RLS, Datore di Lavoro, ecc.) </a:t>
            </a:r>
          </a:p>
          <a:p>
            <a:pPr algn="just">
              <a:lnSpc>
                <a:spcPct val="80000"/>
              </a:lnSpc>
              <a:defRPr/>
            </a:pPr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devono andare nelle due direzioni. </a:t>
            </a:r>
          </a:p>
          <a:p>
            <a:pPr algn="just">
              <a:lnSpc>
                <a:spcPct val="80000"/>
              </a:lnSpc>
              <a:defRPr/>
            </a:pPr>
            <a:endParaRPr lang="it-IT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grammaDBolExt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it-IT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grammaDBolExt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it-IT" sz="28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grammaDBolExt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it-IT" sz="28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grammaDBolExt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it-IT" sz="28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grammaDBolExt" pitchFamily="34" charset="0"/>
            </a:endParaRPr>
          </a:p>
          <a:p>
            <a:pPr algn="just">
              <a:lnSpc>
                <a:spcPct val="80000"/>
              </a:lnSpc>
              <a:defRPr/>
            </a:pPr>
            <a:endParaRPr lang="it-IT" sz="2800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grammaDBolExt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it-IT" sz="36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La comunicazione </a:t>
            </a:r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(verbale o documentata) </a:t>
            </a:r>
          </a:p>
          <a:p>
            <a:pPr algn="just">
              <a:lnSpc>
                <a:spcPct val="80000"/>
              </a:lnSpc>
              <a:defRPr/>
            </a:pPr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è importante per il miglioramento delle condizioni </a:t>
            </a:r>
          </a:p>
          <a:p>
            <a:pPr algn="just">
              <a:lnSpc>
                <a:spcPct val="80000"/>
              </a:lnSpc>
              <a:defRPr/>
            </a:pPr>
            <a:r>
              <a:rPr lang="it-IT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di salute e sicurezza nei luoghi di lavoro.</a:t>
            </a:r>
          </a:p>
        </p:txBody>
      </p:sp>
      <p:pic>
        <p:nvPicPr>
          <p:cNvPr id="1026" name="Picture 2" descr="Risultati immagini per preposto">
            <a:extLst>
              <a:ext uri="{FF2B5EF4-FFF2-40B4-BE49-F238E27FC236}">
                <a16:creationId xmlns:a16="http://schemas.microsoft.com/office/drawing/2014/main" id="{7A7F1386-5A79-415E-A913-B1ECE0E1B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465" y="2703883"/>
            <a:ext cx="2053235" cy="20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703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9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61972" y="1252872"/>
            <a:ext cx="8201025" cy="23406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51206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Datore di Lavoro - </a:t>
            </a: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DdL</a:t>
            </a:r>
            <a:endParaRPr lang="it-IT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grammaDBolExt" pitchFamily="34" charset="0"/>
            </a:endParaRP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505986" y="1145524"/>
            <a:ext cx="8262937" cy="2448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85725" indent="0" algn="ctr" eaLnBrk="1" hangingPunct="1">
              <a:lnSpc>
                <a:spcPct val="130000"/>
              </a:lnSpc>
              <a:buFont typeface="Arial" charset="0"/>
              <a:buNone/>
            </a:pPr>
            <a:r>
              <a:rPr lang="it-IT" sz="2400" dirty="0">
                <a:latin typeface="Arial" charset="0"/>
                <a:cs typeface="Arial" charset="0"/>
              </a:rPr>
              <a:t>Il </a:t>
            </a:r>
            <a:r>
              <a:rPr lang="it-IT" b="1" dirty="0">
                <a:latin typeface="Arial" charset="0"/>
                <a:cs typeface="Arial" charset="0"/>
              </a:rPr>
              <a:t>Datore di Lavoro</a:t>
            </a:r>
            <a:r>
              <a:rPr lang="it-IT" sz="2400" dirty="0">
                <a:latin typeface="Arial" charset="0"/>
                <a:cs typeface="Arial" charset="0"/>
              </a:rPr>
              <a:t> </a:t>
            </a:r>
          </a:p>
          <a:p>
            <a:pPr marL="85725" indent="0" algn="ctr" eaLnBrk="1" hangingPunct="1">
              <a:lnSpc>
                <a:spcPct val="130000"/>
              </a:lnSpc>
              <a:buFont typeface="Arial" charset="0"/>
              <a:buNone/>
            </a:pPr>
            <a:r>
              <a:rPr lang="it-IT" sz="2400" dirty="0">
                <a:latin typeface="Arial" charset="0"/>
                <a:cs typeface="Arial" charset="0"/>
              </a:rPr>
              <a:t>è il titolare del rapporto di lavoro e</a:t>
            </a:r>
            <a:br>
              <a:rPr lang="it-IT" sz="2400" dirty="0">
                <a:solidFill>
                  <a:srgbClr val="00B050"/>
                </a:solidFill>
                <a:latin typeface="Arial" charset="0"/>
                <a:cs typeface="Arial" charset="0"/>
              </a:rPr>
            </a:br>
            <a:r>
              <a:rPr lang="it-IT" sz="2400" dirty="0">
                <a:latin typeface="Arial" charset="0"/>
                <a:cs typeface="Arial" charset="0"/>
              </a:rPr>
              <a:t>il responsabile dell‘attività con</a:t>
            </a:r>
            <a:br>
              <a:rPr lang="it-IT" sz="2400" dirty="0">
                <a:latin typeface="Arial" charset="0"/>
                <a:cs typeface="Arial" charset="0"/>
              </a:rPr>
            </a:br>
            <a:r>
              <a:rPr lang="it-IT" dirty="0">
                <a:solidFill>
                  <a:schemeClr val="bg1"/>
                </a:solidFill>
                <a:latin typeface="Arial" charset="0"/>
                <a:cs typeface="Arial" charset="0"/>
              </a:rPr>
              <a:t>poteri decisionali e di spesa </a:t>
            </a:r>
            <a:endParaRPr lang="it-IT" sz="24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85725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it-IT" sz="1600" dirty="0">
                <a:latin typeface="Arial" charset="0"/>
                <a:cs typeface="Arial" charset="0"/>
              </a:rPr>
              <a:t>(Art. 2 D.Lgs. n. 81/2008)</a:t>
            </a:r>
            <a:endParaRPr lang="it-IT" sz="2400" dirty="0">
              <a:latin typeface="Arial" charset="0"/>
              <a:cs typeface="Arial" charset="0"/>
            </a:endParaRPr>
          </a:p>
        </p:txBody>
      </p: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280984" y="4662808"/>
            <a:ext cx="8763000" cy="15013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44500" lvl="1" indent="-265113">
              <a:lnSpc>
                <a:spcPct val="120000"/>
              </a:lnSpc>
              <a:buClr>
                <a:srgbClr val="008000"/>
              </a:buClr>
              <a:tabLst>
                <a:tab pos="444500" algn="l"/>
              </a:tabLst>
            </a:pPr>
            <a:r>
              <a:rPr lang="it-IT" sz="2600" b="1" dirty="0">
                <a:solidFill>
                  <a:srgbClr val="8E0000"/>
                </a:solidFill>
                <a:latin typeface="Calibri" pitchFamily="34" charset="0"/>
              </a:rPr>
              <a:t>Scegliere</a:t>
            </a:r>
            <a:r>
              <a:rPr lang="it-IT" sz="2400" dirty="0">
                <a:solidFill>
                  <a:srgbClr val="8E0000"/>
                </a:solidFill>
                <a:latin typeface="Calibri" pitchFamily="34" charset="0"/>
              </a:rPr>
              <a:t> il RSPP</a:t>
            </a:r>
            <a:r>
              <a:rPr lang="it-IT" sz="2400" dirty="0">
                <a:latin typeface="Calibri" pitchFamily="34" charset="0"/>
              </a:rPr>
              <a:t>, i membri delle Squadre di Emergenza</a:t>
            </a:r>
          </a:p>
          <a:p>
            <a:pPr marL="444500" lvl="1" indent="-265113">
              <a:lnSpc>
                <a:spcPct val="120000"/>
              </a:lnSpc>
              <a:buClr>
                <a:srgbClr val="008000"/>
              </a:buClr>
              <a:tabLst>
                <a:tab pos="444500" algn="l"/>
              </a:tabLst>
            </a:pPr>
            <a:r>
              <a:rPr lang="it-IT" sz="2600" b="1" dirty="0">
                <a:solidFill>
                  <a:srgbClr val="8E0000"/>
                </a:solidFill>
                <a:latin typeface="Calibri" pitchFamily="34" charset="0"/>
              </a:rPr>
              <a:t>Valutare</a:t>
            </a:r>
            <a:r>
              <a:rPr lang="it-IT" sz="2400" dirty="0">
                <a:solidFill>
                  <a:srgbClr val="8E0000"/>
                </a:solidFill>
                <a:latin typeface="Calibri" pitchFamily="34" charset="0"/>
              </a:rPr>
              <a:t> i rischi </a:t>
            </a:r>
            <a:r>
              <a:rPr lang="it-IT" sz="2400" dirty="0">
                <a:latin typeface="Calibri" pitchFamily="34" charset="0"/>
              </a:rPr>
              <a:t>presenti sui luoghi di lavoro ed elaborare il </a:t>
            </a:r>
            <a:r>
              <a:rPr lang="it-IT" sz="2400" dirty="0">
                <a:solidFill>
                  <a:srgbClr val="C00000"/>
                </a:solidFill>
                <a:latin typeface="Calibri" pitchFamily="34" charset="0"/>
              </a:rPr>
              <a:t>DVR</a:t>
            </a:r>
          </a:p>
          <a:p>
            <a:pPr marL="444500" lvl="1" indent="-265113">
              <a:lnSpc>
                <a:spcPct val="120000"/>
              </a:lnSpc>
              <a:buClr>
                <a:srgbClr val="008000"/>
              </a:buClr>
              <a:tabLst>
                <a:tab pos="444500" algn="l"/>
              </a:tabLst>
            </a:pPr>
            <a:r>
              <a:rPr lang="it-IT" sz="2600" b="1" dirty="0">
                <a:latin typeface="Calibri" pitchFamily="34" charset="0"/>
              </a:rPr>
              <a:t>Assicurare</a:t>
            </a:r>
            <a:r>
              <a:rPr lang="it-IT" sz="2400" dirty="0">
                <a:latin typeface="Calibri" pitchFamily="34" charset="0"/>
              </a:rPr>
              <a:t> ai Lavoratori adeguata Formazione</a:t>
            </a: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4130675" y="3944810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DEVE: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54275" grpId="0" build="p" animBg="1"/>
      <p:bldP spid="563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38150" y="1238250"/>
            <a:ext cx="8201025" cy="9715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52230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Ddl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 </a:t>
            </a: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549275" y="1157288"/>
            <a:ext cx="8280400" cy="12525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85725" indent="0" eaLnBrk="1" hangingPunct="1">
              <a:lnSpc>
                <a:spcPct val="120000"/>
              </a:lnSpc>
              <a:buNone/>
            </a:pPr>
            <a:r>
              <a:rPr lang="it-IT" sz="2400" dirty="0">
                <a:latin typeface="Arial" charset="0"/>
                <a:cs typeface="Arial" charset="0"/>
              </a:rPr>
              <a:t>Non è scontato chi sia il </a:t>
            </a:r>
            <a:r>
              <a:rPr lang="it-IT" sz="2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DdL</a:t>
            </a:r>
            <a:r>
              <a:rPr lang="it-IT" sz="2400" dirty="0">
                <a:latin typeface="Arial" charset="0"/>
                <a:cs typeface="Arial" charset="0"/>
              </a:rPr>
              <a:t>: </a:t>
            </a:r>
            <a:br>
              <a:rPr lang="it-IT" sz="2400" dirty="0">
                <a:latin typeface="Arial" charset="0"/>
                <a:cs typeface="Arial" charset="0"/>
              </a:rPr>
            </a:br>
            <a:r>
              <a:rPr lang="it-IT" sz="2400" dirty="0">
                <a:latin typeface="Arial" charset="0"/>
                <a:cs typeface="Arial" charset="0"/>
              </a:rPr>
              <a:t>perché dipende dagli effettivi poteri</a:t>
            </a:r>
            <a:endParaRPr lang="it-IT" sz="24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19100" y="2438400"/>
            <a:ext cx="8201025" cy="13620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539750" y="2362200"/>
            <a:ext cx="8280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400"/>
              <a:t>Il </a:t>
            </a:r>
            <a:r>
              <a:rPr lang="it-IT" sz="2800" b="1">
                <a:solidFill>
                  <a:srgbClr val="000000"/>
                </a:solidFill>
              </a:rPr>
              <a:t>DdL</a:t>
            </a:r>
            <a:r>
              <a:rPr lang="it-IT" sz="2400"/>
              <a:t> deve </a:t>
            </a:r>
            <a:r>
              <a:rPr lang="it-IT" sz="2400" i="1"/>
              <a:t>organizzare</a:t>
            </a:r>
            <a:r>
              <a:rPr lang="it-IT" sz="2400"/>
              <a:t>, </a:t>
            </a:r>
            <a:r>
              <a:rPr lang="it-IT" sz="2400" i="1"/>
              <a:t>prevenire</a:t>
            </a:r>
            <a:r>
              <a:rPr lang="it-IT" sz="2400"/>
              <a:t>, </a:t>
            </a:r>
            <a:r>
              <a:rPr lang="it-IT" sz="2400" i="1"/>
              <a:t>scegliere</a:t>
            </a:r>
            <a:r>
              <a:rPr lang="it-IT" sz="2400"/>
              <a:t>, </a:t>
            </a:r>
            <a:br>
              <a:rPr lang="it-IT" sz="2400"/>
            </a:br>
            <a:r>
              <a:rPr lang="it-IT" sz="2400" i="1"/>
              <a:t>prendere provvedimenti</a:t>
            </a:r>
            <a:r>
              <a:rPr lang="it-IT" sz="2400"/>
              <a:t>, </a:t>
            </a:r>
            <a:r>
              <a:rPr lang="it-IT" sz="2400" i="1"/>
              <a:t>proteggere …</a:t>
            </a:r>
            <a:r>
              <a:rPr lang="it-IT" sz="2400"/>
              <a:t>, </a:t>
            </a:r>
            <a:br>
              <a:rPr lang="it-IT" sz="2400"/>
            </a:br>
            <a:r>
              <a:rPr lang="it-IT" sz="2400"/>
              <a:t>per eliminare o ridurre al minimo i rischi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09575" y="4076700"/>
            <a:ext cx="8201025" cy="14382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19099" y="5734049"/>
            <a:ext cx="8201025" cy="809625"/>
          </a:xfrm>
          <a:prstGeom prst="rect">
            <a:avLst/>
          </a:prstGeom>
          <a:ln>
            <a:headEnd/>
            <a:tailEnd/>
          </a:ln>
          <a:scene3d>
            <a:camera prst="perspectiveRelaxedModerately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9" name="Rectangle 3"/>
          <p:cNvSpPr txBox="1">
            <a:spLocks noRot="1" noChangeArrowheads="1"/>
          </p:cNvSpPr>
          <p:nvPr/>
        </p:nvSpPr>
        <p:spPr bwMode="auto">
          <a:xfrm>
            <a:off x="492125" y="4029075"/>
            <a:ext cx="8280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it-IT" sz="2400" dirty="0"/>
              <a:t>Se il </a:t>
            </a:r>
            <a:r>
              <a:rPr lang="it-IT" sz="2800" b="1" dirty="0" err="1">
                <a:solidFill>
                  <a:srgbClr val="000000"/>
                </a:solidFill>
              </a:rPr>
              <a:t>DdL</a:t>
            </a:r>
            <a:r>
              <a:rPr lang="it-IT" sz="2400" dirty="0"/>
              <a:t> non dimostra di </a:t>
            </a:r>
            <a:r>
              <a:rPr lang="it-IT" sz="2400" dirty="0">
                <a:solidFill>
                  <a:srgbClr val="8E0000"/>
                </a:solidFill>
              </a:rPr>
              <a:t>aver fatto tutto ciò che è in suo potere per evitare l’infortunio </a:t>
            </a:r>
            <a:r>
              <a:rPr lang="it-IT" sz="2400" dirty="0"/>
              <a:t>è destinatario di sanzioni penali o ammende</a:t>
            </a:r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549275" y="5762625"/>
            <a:ext cx="828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Nella nostra attività il </a:t>
            </a:r>
            <a:r>
              <a:rPr lang="it-IT" sz="2800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DdL</a:t>
            </a:r>
            <a:r>
              <a:rPr lang="it-IT" sz="2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è: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5585318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2230" grpId="0"/>
      <p:bldP spid="55299" grpId="0" build="p"/>
      <p:bldP spid="5" grpId="0" animBg="1"/>
      <p:bldP spid="6" grpId="0"/>
      <p:bldP spid="7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tonda angolo diagonale rettangolo 11"/>
          <p:cNvSpPr/>
          <p:nvPr/>
        </p:nvSpPr>
        <p:spPr>
          <a:xfrm>
            <a:off x="685800" y="5439748"/>
            <a:ext cx="7505700" cy="116107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85775" y="1190625"/>
            <a:ext cx="8047038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80975" indent="0" eaLnBrk="1" hangingPunct="1">
              <a:buClr>
                <a:srgbClr val="008000"/>
              </a:buClr>
              <a:buNone/>
            </a:pPr>
            <a:r>
              <a:rPr lang="it-IT" sz="2600" b="1" dirty="0">
                <a:cs typeface="Arial" charset="0"/>
              </a:rPr>
              <a:t>Stabilire e adottare </a:t>
            </a:r>
            <a:r>
              <a:rPr lang="it-IT" sz="2800" dirty="0"/>
              <a:t>le misure di prevenzione e protezione</a:t>
            </a:r>
          </a:p>
          <a:p>
            <a:pPr marL="180975" indent="0" eaLnBrk="1" hangingPunct="1">
              <a:buClr>
                <a:srgbClr val="008000"/>
              </a:buClr>
              <a:buNone/>
            </a:pPr>
            <a:r>
              <a:rPr lang="it-IT" sz="2600" b="1" dirty="0">
                <a:cs typeface="Arial" charset="0"/>
              </a:rPr>
              <a:t>Fornire</a:t>
            </a:r>
            <a:r>
              <a:rPr lang="it-IT" sz="2800" dirty="0"/>
              <a:t> ai Lavoratori i DPI</a:t>
            </a:r>
          </a:p>
          <a:p>
            <a:pPr marL="180975" indent="0" eaLnBrk="1" hangingPunct="1">
              <a:buClr>
                <a:srgbClr val="008000"/>
              </a:buClr>
              <a:buNone/>
            </a:pPr>
            <a:r>
              <a:rPr lang="it-IT" sz="2600" b="1" dirty="0">
                <a:cs typeface="Arial" charset="0"/>
              </a:rPr>
              <a:t>Consegnare</a:t>
            </a:r>
            <a:r>
              <a:rPr lang="it-IT" sz="2400" dirty="0"/>
              <a:t> copia del DVR al RLS (da consultare in azienda) e consentirgli di accedere ai dati sugli infortuni</a:t>
            </a:r>
            <a:br>
              <a:rPr lang="it-IT" sz="2400" dirty="0"/>
            </a:br>
            <a:r>
              <a:rPr lang="it-IT" sz="2600" b="1" dirty="0">
                <a:cs typeface="Arial" charset="0"/>
              </a:rPr>
              <a:t>Consultare</a:t>
            </a:r>
            <a:r>
              <a:rPr lang="it-IT" sz="2400" dirty="0"/>
              <a:t> il RLS in relazione alle sue attribuzioni</a:t>
            </a:r>
          </a:p>
          <a:p>
            <a:pPr marL="180975" indent="0" eaLnBrk="1" hangingPunct="1">
              <a:buClr>
                <a:srgbClr val="008000"/>
              </a:buClr>
              <a:buNone/>
            </a:pPr>
            <a:r>
              <a:rPr lang="it-IT" sz="2600" b="1" dirty="0">
                <a:cs typeface="Arial" charset="0"/>
              </a:rPr>
              <a:t>Comunicare</a:t>
            </a:r>
            <a:r>
              <a:rPr lang="it-IT" sz="2400" dirty="0"/>
              <a:t> all’INAIL i dati relativi agli infortuni</a:t>
            </a:r>
          </a:p>
          <a:p>
            <a:pPr marL="180975" indent="0" eaLnBrk="1" hangingPunct="1">
              <a:buClr>
                <a:srgbClr val="008000"/>
              </a:buClr>
              <a:buNone/>
            </a:pPr>
            <a:r>
              <a:rPr lang="it-IT" sz="2600" b="1" dirty="0">
                <a:cs typeface="Arial" charset="0"/>
              </a:rPr>
              <a:t>Stabilire</a:t>
            </a:r>
            <a:r>
              <a:rPr lang="it-IT" sz="2400" dirty="0"/>
              <a:t> un programma di miglioramento e aggiornamento</a:t>
            </a:r>
          </a:p>
          <a:p>
            <a:pPr marL="180975" indent="0" eaLnBrk="1" hangingPunct="1">
              <a:buClr>
                <a:srgbClr val="008000"/>
              </a:buClr>
              <a:buNone/>
            </a:pPr>
            <a:r>
              <a:rPr lang="it-IT" sz="2600" b="1" dirty="0">
                <a:cs typeface="Arial" charset="0"/>
              </a:rPr>
              <a:t>Convocare</a:t>
            </a:r>
            <a:r>
              <a:rPr lang="it-IT" sz="2400" dirty="0"/>
              <a:t> la riunione periodica (almeno una volta l’anno)</a:t>
            </a:r>
            <a:endParaRPr lang="it-IT" sz="2400" b="1" u="sng" dirty="0">
              <a:solidFill>
                <a:schemeClr val="bg1"/>
              </a:solidFill>
            </a:endParaRPr>
          </a:p>
          <a:p>
            <a:pPr marL="180975" indent="0" eaLnBrk="1" hangingPunct="1">
              <a:buClr>
                <a:srgbClr val="008000"/>
              </a:buClr>
              <a:buFont typeface="Arial" charset="0"/>
              <a:buNone/>
            </a:pPr>
            <a:endParaRPr lang="it-IT" sz="2400" dirty="0"/>
          </a:p>
          <a:p>
            <a:pPr marL="180975" indent="0" eaLnBrk="1" hangingPunct="1">
              <a:buFont typeface="Arial" charset="0"/>
              <a:buNone/>
            </a:pPr>
            <a:endParaRPr lang="it-IT" sz="2400" dirty="0"/>
          </a:p>
        </p:txBody>
      </p:sp>
      <p:sp>
        <p:nvSpPr>
          <p:cNvPr id="54279" name="Titolo 1"/>
          <p:cNvSpPr>
            <a:spLocks/>
          </p:cNvSpPr>
          <p:nvPr/>
        </p:nvSpPr>
        <p:spPr bwMode="auto">
          <a:xfrm>
            <a:off x="323850" y="260350"/>
            <a:ext cx="72009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DL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 ed i suoi obblighi </a:t>
            </a:r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– Art. 18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grammaDBolExt" pitchFamily="34" charset="0"/>
              </a:rPr>
              <a:t> </a:t>
            </a:r>
          </a:p>
        </p:txBody>
      </p:sp>
      <p:sp>
        <p:nvSpPr>
          <p:cNvPr id="4" name="Arrotonda angolo diagonale rettangolo 3"/>
          <p:cNvSpPr/>
          <p:nvPr/>
        </p:nvSpPr>
        <p:spPr>
          <a:xfrm>
            <a:off x="285750" y="1352550"/>
            <a:ext cx="295275" cy="180975"/>
          </a:xfrm>
          <a:prstGeom prst="round2Diag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Arrotonda angolo diagonale rettangolo 4"/>
          <p:cNvSpPr/>
          <p:nvPr/>
        </p:nvSpPr>
        <p:spPr>
          <a:xfrm>
            <a:off x="285750" y="1819275"/>
            <a:ext cx="295275" cy="180975"/>
          </a:xfrm>
          <a:prstGeom prst="round2Diag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Arrotonda angolo diagonale rettangolo 5"/>
          <p:cNvSpPr/>
          <p:nvPr/>
        </p:nvSpPr>
        <p:spPr>
          <a:xfrm>
            <a:off x="275060" y="2310785"/>
            <a:ext cx="295275" cy="180975"/>
          </a:xfrm>
          <a:prstGeom prst="round2Diag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Arrotonda angolo diagonale rettangolo 6"/>
          <p:cNvSpPr/>
          <p:nvPr/>
        </p:nvSpPr>
        <p:spPr>
          <a:xfrm>
            <a:off x="287209" y="2805502"/>
            <a:ext cx="295275" cy="180975"/>
          </a:xfrm>
          <a:prstGeom prst="round2Diag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Arrotonda angolo diagonale rettangolo 7"/>
          <p:cNvSpPr/>
          <p:nvPr/>
        </p:nvSpPr>
        <p:spPr>
          <a:xfrm>
            <a:off x="292359" y="3554331"/>
            <a:ext cx="295275" cy="180975"/>
          </a:xfrm>
          <a:prstGeom prst="round2Diag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Arrotonda angolo diagonale rettangolo 8"/>
          <p:cNvSpPr/>
          <p:nvPr/>
        </p:nvSpPr>
        <p:spPr>
          <a:xfrm>
            <a:off x="292359" y="4011531"/>
            <a:ext cx="295275" cy="180975"/>
          </a:xfrm>
          <a:prstGeom prst="round2Diag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Arrotonda angolo diagonale rettangolo 9"/>
          <p:cNvSpPr/>
          <p:nvPr/>
        </p:nvSpPr>
        <p:spPr>
          <a:xfrm>
            <a:off x="292359" y="4487781"/>
            <a:ext cx="295275" cy="180975"/>
          </a:xfrm>
          <a:prstGeom prst="round2Diag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Arrotonda angolo diagonale rettangolo 10"/>
          <p:cNvSpPr/>
          <p:nvPr/>
        </p:nvSpPr>
        <p:spPr>
          <a:xfrm>
            <a:off x="292359" y="4964031"/>
            <a:ext cx="295275" cy="180975"/>
          </a:xfrm>
          <a:prstGeom prst="round2Diag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79191" y="5351012"/>
            <a:ext cx="8047038" cy="1076325"/>
          </a:xfrm>
          <a:prstGeom prst="rect">
            <a:avLst/>
          </a:prstGeom>
        </p:spPr>
        <p:txBody>
          <a:bodyPr/>
          <a:lstStyle/>
          <a:p>
            <a:pPr marL="1809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it-IT" sz="2400" dirty="0">
                <a:latin typeface="+mn-lt"/>
                <a:cs typeface="+mn-cs"/>
              </a:rPr>
              <a:t>	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sono </a:t>
            </a:r>
            <a:r>
              <a:rPr lang="it-IT" sz="2400" b="1" u="sng" dirty="0">
                <a:solidFill>
                  <a:srgbClr val="8E0000"/>
                </a:solidFill>
                <a:latin typeface="+mn-lt"/>
                <a:cs typeface="+mn-cs"/>
              </a:rPr>
              <a:t>obblighi indelegabili </a:t>
            </a:r>
            <a:r>
              <a:rPr lang="it-IT" sz="2400" b="1" u="sng" dirty="0">
                <a:solidFill>
                  <a:schemeClr val="bg1"/>
                </a:solidFill>
                <a:latin typeface="+mn-lt"/>
                <a:cs typeface="+mn-cs"/>
              </a:rPr>
              <a:t>del DL: </a:t>
            </a:r>
          </a:p>
          <a:p>
            <a:pPr marL="1809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Arial" charset="0"/>
              <a:buNone/>
              <a:defRPr/>
            </a:pPr>
            <a:r>
              <a:rPr lang="it-IT" sz="2400" b="1" u="sng" dirty="0">
                <a:solidFill>
                  <a:schemeClr val="bg1"/>
                </a:solidFill>
                <a:latin typeface="+mn-lt"/>
                <a:cs typeface="+mn-cs"/>
              </a:rPr>
              <a:t>l</a:t>
            </a: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a designazione del RSPP, la Valutazione dei Rischi</a:t>
            </a:r>
            <a:b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</a:br>
            <a:r>
              <a:rPr lang="it-IT" sz="2400" b="1" dirty="0">
                <a:solidFill>
                  <a:schemeClr val="bg1"/>
                </a:solidFill>
                <a:latin typeface="+mn-lt"/>
                <a:cs typeface="+mn-cs"/>
              </a:rPr>
              <a:t>e l’elaborazione del DVR</a:t>
            </a:r>
            <a:endParaRPr lang="it-IT" sz="2400" b="1" u="sng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180975">
              <a:spcBef>
                <a:spcPct val="20000"/>
              </a:spcBef>
              <a:buFont typeface="Arial" charset="0"/>
              <a:buNone/>
              <a:defRPr/>
            </a:pPr>
            <a:endParaRPr lang="it-IT" sz="2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uiExpand="1" build="p"/>
      <p:bldP spid="54279" grpId="0"/>
      <p:bldP spid="13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5062</TotalTime>
  <Words>2194</Words>
  <Application>Microsoft Office PowerPoint</Application>
  <PresentationFormat>Presentazione su schermo (4:3)</PresentationFormat>
  <Paragraphs>272</Paragraphs>
  <Slides>35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6" baseType="lpstr">
      <vt:lpstr>Arial</vt:lpstr>
      <vt:lpstr>Brush Script MT</vt:lpstr>
      <vt:lpstr>Calibri</vt:lpstr>
      <vt:lpstr>MicrogrammaDBolExt</vt:lpstr>
      <vt:lpstr>Palatino Linotype</vt:lpstr>
      <vt:lpstr>Times New Roman</vt:lpstr>
      <vt:lpstr>Trebuchet MS</vt:lpstr>
      <vt:lpstr>Verdana</vt:lpstr>
      <vt:lpstr>Wingdings</vt:lpstr>
      <vt:lpstr>Wingdings 2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Formazione Generale Lavoratori</dc:title>
  <dc:creator>Gianluca</dc:creator>
  <cp:lastModifiedBy>Paola Pisciella</cp:lastModifiedBy>
  <cp:revision>504</cp:revision>
  <dcterms:created xsi:type="dcterms:W3CDTF">2012-03-22T11:47:59Z</dcterms:created>
  <dcterms:modified xsi:type="dcterms:W3CDTF">2021-02-05T12:43:38Z</dcterms:modified>
</cp:coreProperties>
</file>