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8" r:id="rId2"/>
    <p:sldId id="294" r:id="rId3"/>
    <p:sldId id="258" r:id="rId4"/>
    <p:sldId id="363" r:id="rId5"/>
    <p:sldId id="382" r:id="rId6"/>
    <p:sldId id="318" r:id="rId7"/>
    <p:sldId id="383" r:id="rId8"/>
    <p:sldId id="384" r:id="rId9"/>
    <p:sldId id="260" r:id="rId10"/>
    <p:sldId id="366" r:id="rId11"/>
    <p:sldId id="367" r:id="rId12"/>
    <p:sldId id="311" r:id="rId13"/>
    <p:sldId id="385" r:id="rId14"/>
    <p:sldId id="312" r:id="rId15"/>
    <p:sldId id="386" r:id="rId16"/>
    <p:sldId id="356" r:id="rId17"/>
    <p:sldId id="313" r:id="rId18"/>
    <p:sldId id="395" r:id="rId19"/>
    <p:sldId id="387" r:id="rId20"/>
    <p:sldId id="349" r:id="rId21"/>
    <p:sldId id="350" r:id="rId22"/>
    <p:sldId id="314" r:id="rId23"/>
    <p:sldId id="315" r:id="rId24"/>
    <p:sldId id="316" r:id="rId25"/>
    <p:sldId id="262" r:id="rId26"/>
    <p:sldId id="265" r:id="rId27"/>
    <p:sldId id="375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icoranza@gmail.com" initials="f" lastIdx="2" clrIdx="0">
    <p:extLst>
      <p:ext uri="{19B8F6BF-5375-455C-9EA6-DF929625EA0E}">
        <p15:presenceInfo xmlns:p15="http://schemas.microsoft.com/office/powerpoint/2012/main" userId="3967340b1f7f29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DFF0D"/>
    <a:srgbClr val="C49500"/>
    <a:srgbClr val="FF9900"/>
    <a:srgbClr val="8E0000"/>
    <a:srgbClr val="FF0000"/>
    <a:srgbClr val="FF5050"/>
    <a:srgbClr val="FF0066"/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716" autoAdjust="0"/>
  </p:normalViewPr>
  <p:slideViewPr>
    <p:cSldViewPr snapToGrid="0">
      <p:cViewPr varScale="1">
        <p:scale>
          <a:sx n="127" d="100"/>
          <a:sy n="127" d="100"/>
        </p:scale>
        <p:origin x="12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9"/>
    </p:cViewPr>
  </p:sorterViewPr>
  <p:notesViewPr>
    <p:cSldViewPr snapToGrid="0">
      <p:cViewPr varScale="1">
        <p:scale>
          <a:sx n="62" d="100"/>
          <a:sy n="62" d="100"/>
        </p:scale>
        <p:origin x="199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36758-8727-43E2-AEC5-35AD7B96077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96D1C8-85EB-418F-AFBC-0A6766DB474D}">
      <dgm:prSet/>
      <dgm:spPr>
        <a:solidFill>
          <a:srgbClr val="FFC000"/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Probabilità (P) </a:t>
          </a:r>
          <a:br>
            <a:rPr lang="it-IT" b="1" dirty="0"/>
          </a:br>
          <a:r>
            <a:rPr lang="it-IT" dirty="0"/>
            <a:t>che si manifesti un certo evento </a:t>
          </a:r>
          <a:r>
            <a:rPr lang="it-IT" dirty="0">
              <a:solidFill>
                <a:schemeClr val="tx1"/>
              </a:solidFill>
            </a:rPr>
            <a:t>PERICOLOSO</a:t>
          </a:r>
        </a:p>
      </dgm:t>
    </dgm:pt>
    <dgm:pt modelId="{DEE11F00-50D2-4EF7-96D8-302E57220C20}" type="parTrans" cxnId="{1D818C80-A9AA-48CC-81EB-4A8FC0E42BB2}">
      <dgm:prSet/>
      <dgm:spPr/>
      <dgm:t>
        <a:bodyPr/>
        <a:lstStyle/>
        <a:p>
          <a:endParaRPr lang="it-IT"/>
        </a:p>
      </dgm:t>
    </dgm:pt>
    <dgm:pt modelId="{0043853B-76E0-474C-A659-C50592330CC4}" type="sibTrans" cxnId="{1D818C80-A9AA-48CC-81EB-4A8FC0E42BB2}">
      <dgm:prSet/>
      <dgm:spPr/>
      <dgm:t>
        <a:bodyPr/>
        <a:lstStyle/>
        <a:p>
          <a:endParaRPr lang="it-IT"/>
        </a:p>
      </dgm:t>
    </dgm:pt>
    <dgm:pt modelId="{AB640511-B9AB-48EE-AFEF-DBEF14501669}">
      <dgm:prSet/>
      <dgm:spPr/>
      <dgm:t>
        <a:bodyPr/>
        <a:lstStyle/>
        <a:p>
          <a:endParaRPr lang="it-IT" dirty="0"/>
        </a:p>
      </dgm:t>
    </dgm:pt>
    <dgm:pt modelId="{C8174F21-05A8-4801-9F73-91362D460933}" type="parTrans" cxnId="{9EF0D295-64DF-439B-9EEA-44D9462B12B7}">
      <dgm:prSet/>
      <dgm:spPr/>
      <dgm:t>
        <a:bodyPr/>
        <a:lstStyle/>
        <a:p>
          <a:endParaRPr lang="it-IT"/>
        </a:p>
      </dgm:t>
    </dgm:pt>
    <dgm:pt modelId="{90BA49BC-C234-4B30-8E40-0A6A58FBF31E}" type="sibTrans" cxnId="{9EF0D295-64DF-439B-9EEA-44D9462B12B7}">
      <dgm:prSet/>
      <dgm:spPr/>
      <dgm:t>
        <a:bodyPr/>
        <a:lstStyle/>
        <a:p>
          <a:endParaRPr lang="it-IT"/>
        </a:p>
      </dgm:t>
    </dgm:pt>
    <dgm:pt modelId="{DD393F24-58A6-4CD8-B6BD-BC8001CB3BAD}" type="pres">
      <dgm:prSet presAssocID="{83E36758-8727-43E2-AEC5-35AD7B9607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61AF0D8-1EEB-4F61-B85A-3706B13348AB}" type="pres">
      <dgm:prSet presAssocID="{F096D1C8-85EB-418F-AFBC-0A6766DB474D}" presName="singleCycle" presStyleCnt="0"/>
      <dgm:spPr/>
    </dgm:pt>
    <dgm:pt modelId="{46466840-D4C4-4711-B69C-C7260146A125}" type="pres">
      <dgm:prSet presAssocID="{F096D1C8-85EB-418F-AFBC-0A6766DB474D}" presName="singleCenter" presStyleLbl="node1" presStyleIdx="0" presStyleCnt="1" custScaleX="142321" custScaleY="100000" custLinFactNeighborX="8632" custLinFactNeighborY="-12512">
        <dgm:presLayoutVars>
          <dgm:chMax val="7"/>
          <dgm:chPref val="7"/>
        </dgm:presLayoutVars>
      </dgm:prSet>
      <dgm:spPr/>
    </dgm:pt>
  </dgm:ptLst>
  <dgm:cxnLst>
    <dgm:cxn modelId="{7EE27929-E052-44EA-ACEF-CC22A1991FDE}" type="presOf" srcId="{F096D1C8-85EB-418F-AFBC-0A6766DB474D}" destId="{46466840-D4C4-4711-B69C-C7260146A125}" srcOrd="0" destOrd="0" presId="urn:microsoft.com/office/officeart/2008/layout/RadialCluster"/>
    <dgm:cxn modelId="{1D818C80-A9AA-48CC-81EB-4A8FC0E42BB2}" srcId="{83E36758-8727-43E2-AEC5-35AD7B960770}" destId="{F096D1C8-85EB-418F-AFBC-0A6766DB474D}" srcOrd="0" destOrd="0" parTransId="{DEE11F00-50D2-4EF7-96D8-302E57220C20}" sibTransId="{0043853B-76E0-474C-A659-C50592330CC4}"/>
    <dgm:cxn modelId="{9EF0D295-64DF-439B-9EEA-44D9462B12B7}" srcId="{83E36758-8727-43E2-AEC5-35AD7B960770}" destId="{AB640511-B9AB-48EE-AFEF-DBEF14501669}" srcOrd="1" destOrd="0" parTransId="{C8174F21-05A8-4801-9F73-91362D460933}" sibTransId="{90BA49BC-C234-4B30-8E40-0A6A58FBF31E}"/>
    <dgm:cxn modelId="{DE2F50A7-7985-4E93-8084-5634973DD3AE}" type="presOf" srcId="{83E36758-8727-43E2-AEC5-35AD7B960770}" destId="{DD393F24-58A6-4CD8-B6BD-BC8001CB3BAD}" srcOrd="0" destOrd="0" presId="urn:microsoft.com/office/officeart/2008/layout/RadialCluster"/>
    <dgm:cxn modelId="{3E98DE4C-22F6-48C3-BD2C-8C3926398F19}" type="presParOf" srcId="{DD393F24-58A6-4CD8-B6BD-BC8001CB3BAD}" destId="{061AF0D8-1EEB-4F61-B85A-3706B13348AB}" srcOrd="0" destOrd="0" presId="urn:microsoft.com/office/officeart/2008/layout/RadialCluster"/>
    <dgm:cxn modelId="{CE4399AF-B42F-4688-ADA4-C383795BDB82}" type="presParOf" srcId="{061AF0D8-1EEB-4F61-B85A-3706B13348AB}" destId="{46466840-D4C4-4711-B69C-C7260146A125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36758-8727-43E2-AEC5-35AD7B96077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96D1C8-85EB-418F-AFBC-0A6766DB47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 Gravità (G) </a:t>
          </a:r>
          <a:br>
            <a:rPr lang="it-IT" b="1" dirty="0"/>
          </a:br>
          <a:r>
            <a:rPr lang="it-IT" dirty="0"/>
            <a:t>associata all’evento stesso</a:t>
          </a:r>
        </a:p>
      </dgm:t>
    </dgm:pt>
    <dgm:pt modelId="{DEE11F00-50D2-4EF7-96D8-302E57220C20}" type="parTrans" cxnId="{1D818C80-A9AA-48CC-81EB-4A8FC0E42BB2}">
      <dgm:prSet/>
      <dgm:spPr/>
      <dgm:t>
        <a:bodyPr/>
        <a:lstStyle/>
        <a:p>
          <a:endParaRPr lang="it-IT"/>
        </a:p>
      </dgm:t>
    </dgm:pt>
    <dgm:pt modelId="{0043853B-76E0-474C-A659-C50592330CC4}" type="sibTrans" cxnId="{1D818C80-A9AA-48CC-81EB-4A8FC0E42BB2}">
      <dgm:prSet/>
      <dgm:spPr/>
      <dgm:t>
        <a:bodyPr/>
        <a:lstStyle/>
        <a:p>
          <a:endParaRPr lang="it-IT"/>
        </a:p>
      </dgm:t>
    </dgm:pt>
    <dgm:pt modelId="{AB640511-B9AB-48EE-AFEF-DBEF14501669}">
      <dgm:prSet/>
      <dgm:spPr/>
      <dgm:t>
        <a:bodyPr/>
        <a:lstStyle/>
        <a:p>
          <a:endParaRPr lang="it-IT" dirty="0"/>
        </a:p>
      </dgm:t>
    </dgm:pt>
    <dgm:pt modelId="{C8174F21-05A8-4801-9F73-91362D460933}" type="parTrans" cxnId="{9EF0D295-64DF-439B-9EEA-44D9462B12B7}">
      <dgm:prSet/>
      <dgm:spPr/>
      <dgm:t>
        <a:bodyPr/>
        <a:lstStyle/>
        <a:p>
          <a:endParaRPr lang="it-IT"/>
        </a:p>
      </dgm:t>
    </dgm:pt>
    <dgm:pt modelId="{90BA49BC-C234-4B30-8E40-0A6A58FBF31E}" type="sibTrans" cxnId="{9EF0D295-64DF-439B-9EEA-44D9462B12B7}">
      <dgm:prSet/>
      <dgm:spPr/>
      <dgm:t>
        <a:bodyPr/>
        <a:lstStyle/>
        <a:p>
          <a:endParaRPr lang="it-IT"/>
        </a:p>
      </dgm:t>
    </dgm:pt>
    <dgm:pt modelId="{DD393F24-58A6-4CD8-B6BD-BC8001CB3BAD}" type="pres">
      <dgm:prSet presAssocID="{83E36758-8727-43E2-AEC5-35AD7B9607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61AF0D8-1EEB-4F61-B85A-3706B13348AB}" type="pres">
      <dgm:prSet presAssocID="{F096D1C8-85EB-418F-AFBC-0A6766DB474D}" presName="singleCycle" presStyleCnt="0"/>
      <dgm:spPr/>
    </dgm:pt>
    <dgm:pt modelId="{46466840-D4C4-4711-B69C-C7260146A125}" type="pres">
      <dgm:prSet presAssocID="{F096D1C8-85EB-418F-AFBC-0A6766DB474D}" presName="singleCenter" presStyleLbl="node1" presStyleIdx="0" presStyleCnt="1" custScaleX="134330" custScaleY="100000" custLinFactNeighborX="-1795" custLinFactNeighborY="-27815">
        <dgm:presLayoutVars>
          <dgm:chMax val="7"/>
          <dgm:chPref val="7"/>
        </dgm:presLayoutVars>
      </dgm:prSet>
      <dgm:spPr/>
    </dgm:pt>
  </dgm:ptLst>
  <dgm:cxnLst>
    <dgm:cxn modelId="{7EE27929-E052-44EA-ACEF-CC22A1991FDE}" type="presOf" srcId="{F096D1C8-85EB-418F-AFBC-0A6766DB474D}" destId="{46466840-D4C4-4711-B69C-C7260146A125}" srcOrd="0" destOrd="0" presId="urn:microsoft.com/office/officeart/2008/layout/RadialCluster"/>
    <dgm:cxn modelId="{1D818C80-A9AA-48CC-81EB-4A8FC0E42BB2}" srcId="{83E36758-8727-43E2-AEC5-35AD7B960770}" destId="{F096D1C8-85EB-418F-AFBC-0A6766DB474D}" srcOrd="0" destOrd="0" parTransId="{DEE11F00-50D2-4EF7-96D8-302E57220C20}" sibTransId="{0043853B-76E0-474C-A659-C50592330CC4}"/>
    <dgm:cxn modelId="{9EF0D295-64DF-439B-9EEA-44D9462B12B7}" srcId="{83E36758-8727-43E2-AEC5-35AD7B960770}" destId="{AB640511-B9AB-48EE-AFEF-DBEF14501669}" srcOrd="1" destOrd="0" parTransId="{C8174F21-05A8-4801-9F73-91362D460933}" sibTransId="{90BA49BC-C234-4B30-8E40-0A6A58FBF31E}"/>
    <dgm:cxn modelId="{DE2F50A7-7985-4E93-8084-5634973DD3AE}" type="presOf" srcId="{83E36758-8727-43E2-AEC5-35AD7B960770}" destId="{DD393F24-58A6-4CD8-B6BD-BC8001CB3BAD}" srcOrd="0" destOrd="0" presId="urn:microsoft.com/office/officeart/2008/layout/RadialCluster"/>
    <dgm:cxn modelId="{3E98DE4C-22F6-48C3-BD2C-8C3926398F19}" type="presParOf" srcId="{DD393F24-58A6-4CD8-B6BD-BC8001CB3BAD}" destId="{061AF0D8-1EEB-4F61-B85A-3706B13348AB}" srcOrd="0" destOrd="0" presId="urn:microsoft.com/office/officeart/2008/layout/RadialCluster"/>
    <dgm:cxn modelId="{CE4399AF-B42F-4688-ADA4-C383795BDB82}" type="presParOf" srcId="{061AF0D8-1EEB-4F61-B85A-3706B13348AB}" destId="{46466840-D4C4-4711-B69C-C7260146A125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6840-D4C4-4711-B69C-C7260146A125}">
      <dsp:nvSpPr>
        <dsp:cNvPr id="0" name=""/>
        <dsp:cNvSpPr/>
      </dsp:nvSpPr>
      <dsp:spPr>
        <a:xfrm>
          <a:off x="1809212" y="0"/>
          <a:ext cx="2230942" cy="15675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tx1"/>
              </a:solidFill>
            </a:rPr>
            <a:t>Probabilità (P) </a:t>
          </a:r>
          <a:br>
            <a:rPr lang="it-IT" sz="2300" b="1" kern="1200" dirty="0"/>
          </a:br>
          <a:r>
            <a:rPr lang="it-IT" sz="2300" kern="1200" dirty="0"/>
            <a:t>che si manifesti un certo evento </a:t>
          </a:r>
          <a:r>
            <a:rPr lang="it-IT" sz="2300" kern="1200" dirty="0">
              <a:solidFill>
                <a:schemeClr val="tx1"/>
              </a:solidFill>
            </a:rPr>
            <a:t>PERICOLOSO</a:t>
          </a:r>
        </a:p>
      </dsp:txBody>
      <dsp:txXfrm>
        <a:off x="1885733" y="76521"/>
        <a:ext cx="2077900" cy="141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6840-D4C4-4711-B69C-C7260146A125}">
      <dsp:nvSpPr>
        <dsp:cNvPr id="0" name=""/>
        <dsp:cNvSpPr/>
      </dsp:nvSpPr>
      <dsp:spPr>
        <a:xfrm>
          <a:off x="847070" y="0"/>
          <a:ext cx="2105680" cy="15675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tx1"/>
              </a:solidFill>
            </a:rPr>
            <a:t> Gravità (G) </a:t>
          </a:r>
          <a:br>
            <a:rPr lang="it-IT" sz="2300" b="1" kern="1200" dirty="0"/>
          </a:br>
          <a:r>
            <a:rPr lang="it-IT" sz="2300" kern="1200" dirty="0"/>
            <a:t>associata all’evento stesso</a:t>
          </a:r>
        </a:p>
      </dsp:txBody>
      <dsp:txXfrm>
        <a:off x="923591" y="76521"/>
        <a:ext cx="1952638" cy="14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27E2D6-C5CA-4820-90AE-2BC71EA212E5}" type="datetimeFigureOut">
              <a:rPr lang="it-IT"/>
              <a:pPr>
                <a:defRPr/>
              </a:pPr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777190-5390-4C7E-8FEB-630F52FA93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00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CD02E3-91BC-403B-A4D0-A9D2007F7A7B}" type="datetimeFigureOut">
              <a:rPr lang="it-IT"/>
              <a:pPr>
                <a:defRPr/>
              </a:pPr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FF39AA-A5E8-41E4-A532-97690CB9D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40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F83EA-9E86-42FE-B09B-8582EBF12AE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6D49-83F1-4C80-B3FE-B4E76996349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6D49-83F1-4C80-B3FE-B4E76996349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71E46-4F94-4F45-8AD5-2D1A85514C1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002F5-8869-48E6-99BF-D7C1FE5AE11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it-IT" u="sng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61839-12E8-49D8-B50A-FE32C85A7FC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A54A6-3D26-44D6-AFF9-07DB196CCAB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A54A6-3D26-44D6-AFF9-07DB196CCAB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67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6B221-19EA-4D36-B29F-A03F9B0984C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6B221-19EA-4D36-B29F-A03F9B0984C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29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6B221-19EA-4D36-B29F-A03F9B0984C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6D49-83F1-4C80-B3FE-B4E76996349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6D49-83F1-4C80-B3FE-B4E76996349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27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6D49-83F1-4C80-B3FE-B4E76996349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55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65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otolia_25241308_XL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" y="0"/>
            <a:ext cx="91487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Titolo 1"/>
          <p:cNvSpPr>
            <a:spLocks/>
          </p:cNvSpPr>
          <p:nvPr/>
        </p:nvSpPr>
        <p:spPr bwMode="auto">
          <a:xfrm>
            <a:off x="4284663" y="2492375"/>
            <a:ext cx="46069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4000" dirty="0">
                <a:solidFill>
                  <a:srgbClr val="0053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Formazione     Generale Lavoratori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BBE40F-6182-425B-A187-3A6522063A75}"/>
              </a:ext>
            </a:extLst>
          </p:cNvPr>
          <p:cNvSpPr txBox="1"/>
          <p:nvPr/>
        </p:nvSpPr>
        <p:spPr>
          <a:xfrm>
            <a:off x="4695825" y="5389334"/>
            <a:ext cx="296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QUASICO</a:t>
            </a:r>
          </a:p>
          <a:p>
            <a:r>
              <a:rPr lang="it-IT" sz="1100" b="1" dirty="0"/>
              <a:t>Divisione Qualità Sicurezza e Consulenza</a:t>
            </a:r>
            <a:endParaRPr lang="it-IT" sz="1100" dirty="0"/>
          </a:p>
          <a:p>
            <a:r>
              <a:rPr lang="it-IT" sz="1100" dirty="0"/>
              <a:t>Via G. Savelli, 118 – 35129 Padova (PD) </a:t>
            </a:r>
          </a:p>
          <a:p>
            <a:r>
              <a:rPr lang="en-US" sz="1100" dirty="0"/>
              <a:t>Tel. 049/8075380 - Fax 049/8075390</a:t>
            </a:r>
            <a:endParaRPr lang="it-IT" sz="11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C45DEA0-6E44-4F6D-AC23-E880ED4FCFC4}"/>
              </a:ext>
            </a:extLst>
          </p:cNvPr>
          <p:cNvGrpSpPr/>
          <p:nvPr/>
        </p:nvGrpSpPr>
        <p:grpSpPr>
          <a:xfrm>
            <a:off x="7010403" y="327902"/>
            <a:ext cx="1644704" cy="1251804"/>
            <a:chOff x="7010403" y="327902"/>
            <a:chExt cx="1644704" cy="125180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1FF36C8-048C-4C24-8F01-31EFC354C0F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3" y="327902"/>
              <a:ext cx="1644704" cy="50318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60279CA-45A7-404D-8A14-ACF716D1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3151" y="806800"/>
              <a:ext cx="1350313" cy="7729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Rischio e Pericolo </a:t>
            </a:r>
          </a:p>
        </p:txBody>
      </p:sp>
      <p:pic>
        <p:nvPicPr>
          <p:cNvPr id="1026" name="Picture 2" descr="Risultati immagini per lavaggio pavimenti impresa di puli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16074"/>
            <a:ext cx="7108508" cy="47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041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Rischio e Pericolo </a:t>
            </a:r>
          </a:p>
        </p:txBody>
      </p:sp>
      <p:pic>
        <p:nvPicPr>
          <p:cNvPr id="2050" name="Picture 2" descr="Risultati immagini per movimentazione manuale dei cari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450340"/>
            <a:ext cx="7559040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380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Diversi tipi di Rischi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57188" y="1557338"/>
            <a:ext cx="2700337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per la </a:t>
            </a:r>
            <a:r>
              <a:rPr lang="it-IT" sz="2400" b="1" dirty="0">
                <a:solidFill>
                  <a:srgbClr val="00B050"/>
                </a:solidFill>
              </a:rPr>
              <a:t>sicurezza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(macchine, impianti ecc.)</a:t>
            </a:r>
          </a:p>
        </p:txBody>
      </p:sp>
      <p:sp>
        <p:nvSpPr>
          <p:cNvPr id="28683" name="AutoShape 13"/>
          <p:cNvSpPr>
            <a:spLocks noChangeArrowheads="1"/>
          </p:cNvSpPr>
          <p:nvPr/>
        </p:nvSpPr>
        <p:spPr bwMode="auto">
          <a:xfrm>
            <a:off x="3203575" y="1557338"/>
            <a:ext cx="2736850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per la </a:t>
            </a:r>
            <a:r>
              <a:rPr lang="it-IT" sz="2400" b="1" dirty="0">
                <a:solidFill>
                  <a:srgbClr val="00B0F0"/>
                </a:solidFill>
              </a:rPr>
              <a:t>salute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(sostanza, rumore ecc.)</a:t>
            </a:r>
          </a:p>
        </p:txBody>
      </p:sp>
      <p:sp>
        <p:nvSpPr>
          <p:cNvPr id="28687" name="AutoShape 17"/>
          <p:cNvSpPr>
            <a:spLocks noChangeArrowheads="1"/>
          </p:cNvSpPr>
          <p:nvPr/>
        </p:nvSpPr>
        <p:spPr bwMode="auto">
          <a:xfrm>
            <a:off x="6156325" y="1557338"/>
            <a:ext cx="2735263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</a:t>
            </a:r>
            <a:r>
              <a:rPr lang="it-IT" sz="2400" b="1" dirty="0">
                <a:solidFill>
                  <a:srgbClr val="FFFF00"/>
                </a:solidFill>
              </a:rPr>
              <a:t>trasversale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(organizzativi, ecc.)</a:t>
            </a:r>
          </a:p>
        </p:txBody>
      </p:sp>
      <p:cxnSp>
        <p:nvCxnSpPr>
          <p:cNvPr id="28690" name="AutoShape 20"/>
          <p:cNvCxnSpPr>
            <a:cxnSpLocks noChangeShapeType="1"/>
          </p:cNvCxnSpPr>
          <p:nvPr/>
        </p:nvCxnSpPr>
        <p:spPr bwMode="auto">
          <a:xfrm>
            <a:off x="4570413" y="249237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>
            <a:off x="1722438" y="251142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20"/>
          <p:cNvCxnSpPr>
            <a:cxnSpLocks noChangeShapeType="1"/>
          </p:cNvCxnSpPr>
          <p:nvPr/>
        </p:nvCxnSpPr>
        <p:spPr bwMode="auto">
          <a:xfrm>
            <a:off x="7542213" y="251142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Diversi tipi di Rischi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57188" y="1557338"/>
            <a:ext cx="2700337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per la </a:t>
            </a:r>
            <a:r>
              <a:rPr lang="it-IT" sz="2400" b="1" dirty="0">
                <a:solidFill>
                  <a:srgbClr val="00B050"/>
                </a:solidFill>
              </a:rPr>
              <a:t>sicurezza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(macchine, impianti ecc.)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57188" y="3860800"/>
            <a:ext cx="2700337" cy="920750"/>
          </a:xfrm>
          <a:prstGeom prst="flowChartAlternateProcess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Infortunio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(evento traumatico)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58775" y="5156200"/>
            <a:ext cx="2700338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Riconoscimento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“agevole” delle cause</a:t>
            </a:r>
          </a:p>
        </p:txBody>
      </p:sp>
      <p:sp>
        <p:nvSpPr>
          <p:cNvPr id="28683" name="AutoShape 13"/>
          <p:cNvSpPr>
            <a:spLocks noChangeArrowheads="1"/>
          </p:cNvSpPr>
          <p:nvPr/>
        </p:nvSpPr>
        <p:spPr bwMode="auto">
          <a:xfrm>
            <a:off x="3203575" y="1557338"/>
            <a:ext cx="2736850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per la </a:t>
            </a:r>
            <a:r>
              <a:rPr lang="it-IT" sz="2400" b="1" dirty="0">
                <a:solidFill>
                  <a:srgbClr val="00B0F0"/>
                </a:solidFill>
              </a:rPr>
              <a:t>salute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(sostanza, rumore ecc.)</a:t>
            </a:r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>
            <a:off x="3203575" y="3860800"/>
            <a:ext cx="2736850" cy="920750"/>
          </a:xfrm>
          <a:prstGeom prst="flowChartAlternateProcess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Malattia professionale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(evento progressivo)</a:t>
            </a:r>
          </a:p>
        </p:txBody>
      </p:sp>
      <p:sp>
        <p:nvSpPr>
          <p:cNvPr id="28685" name="AutoShape 15"/>
          <p:cNvSpPr>
            <a:spLocks noChangeArrowheads="1"/>
          </p:cNvSpPr>
          <p:nvPr/>
        </p:nvSpPr>
        <p:spPr bwMode="auto">
          <a:xfrm>
            <a:off x="3205163" y="5156200"/>
            <a:ext cx="2736850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Riconoscimento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complicato delle cause</a:t>
            </a:r>
          </a:p>
        </p:txBody>
      </p:sp>
      <p:sp>
        <p:nvSpPr>
          <p:cNvPr id="28687" name="AutoShape 17"/>
          <p:cNvSpPr>
            <a:spLocks noChangeArrowheads="1"/>
          </p:cNvSpPr>
          <p:nvPr/>
        </p:nvSpPr>
        <p:spPr bwMode="auto">
          <a:xfrm>
            <a:off x="6156325" y="1557338"/>
            <a:ext cx="2735263" cy="93503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Rischio </a:t>
            </a:r>
            <a:r>
              <a:rPr lang="it-IT" sz="2400" b="1" dirty="0">
                <a:solidFill>
                  <a:srgbClr val="FFFF00"/>
                </a:solidFill>
              </a:rPr>
              <a:t>trasversale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(organizzativi, ecc.)</a:t>
            </a:r>
          </a:p>
        </p:txBody>
      </p:sp>
      <p:sp>
        <p:nvSpPr>
          <p:cNvPr id="28688" name="AutoShape 18"/>
          <p:cNvSpPr>
            <a:spLocks noChangeArrowheads="1"/>
          </p:cNvSpPr>
          <p:nvPr/>
        </p:nvSpPr>
        <p:spPr bwMode="auto">
          <a:xfrm>
            <a:off x="6156325" y="3860800"/>
            <a:ext cx="2735263" cy="920750"/>
          </a:xfrm>
          <a:prstGeom prst="flowChartAlternateProcess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Infortunio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</a:rPr>
              <a:t>Malattia professionale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(stress, disagio ecc.)</a:t>
            </a:r>
          </a:p>
        </p:txBody>
      </p:sp>
      <p:sp>
        <p:nvSpPr>
          <p:cNvPr id="28689" name="AutoShape 19"/>
          <p:cNvSpPr>
            <a:spLocks noChangeArrowheads="1"/>
          </p:cNvSpPr>
          <p:nvPr/>
        </p:nvSpPr>
        <p:spPr bwMode="auto">
          <a:xfrm>
            <a:off x="6157913" y="5156200"/>
            <a:ext cx="2735262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Riconoscimento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complicatissimo delle cause</a:t>
            </a:r>
          </a:p>
        </p:txBody>
      </p:sp>
      <p:cxnSp>
        <p:nvCxnSpPr>
          <p:cNvPr id="28690" name="AutoShape 20"/>
          <p:cNvCxnSpPr>
            <a:cxnSpLocks noChangeShapeType="1"/>
          </p:cNvCxnSpPr>
          <p:nvPr/>
        </p:nvCxnSpPr>
        <p:spPr bwMode="auto">
          <a:xfrm>
            <a:off x="4570413" y="249237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>
            <a:off x="1722438" y="251142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20"/>
          <p:cNvCxnSpPr>
            <a:cxnSpLocks noChangeShapeType="1"/>
          </p:cNvCxnSpPr>
          <p:nvPr/>
        </p:nvCxnSpPr>
        <p:spPr bwMode="auto">
          <a:xfrm>
            <a:off x="7542213" y="2511425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20"/>
          <p:cNvCxnSpPr>
            <a:cxnSpLocks noChangeShapeType="1"/>
          </p:cNvCxnSpPr>
          <p:nvPr/>
        </p:nvCxnSpPr>
        <p:spPr bwMode="auto">
          <a:xfrm>
            <a:off x="4589463" y="4787900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20"/>
          <p:cNvCxnSpPr>
            <a:cxnSpLocks noChangeShapeType="1"/>
          </p:cNvCxnSpPr>
          <p:nvPr/>
        </p:nvCxnSpPr>
        <p:spPr bwMode="auto">
          <a:xfrm>
            <a:off x="1741488" y="4806950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20"/>
          <p:cNvCxnSpPr>
            <a:cxnSpLocks noChangeShapeType="1"/>
          </p:cNvCxnSpPr>
          <p:nvPr/>
        </p:nvCxnSpPr>
        <p:spPr bwMode="auto">
          <a:xfrm>
            <a:off x="7561263" y="4806950"/>
            <a:ext cx="0" cy="3460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847026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  <p:bldP spid="28678" grpId="0" animBg="1"/>
      <p:bldP spid="28685" grpId="0" animBg="1"/>
      <p:bldP spid="286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7675" y="1389529"/>
            <a:ext cx="8105775" cy="5209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15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6750" y="1495425"/>
            <a:ext cx="7686675" cy="510349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4400" b="1" dirty="0">
                <a:solidFill>
                  <a:srgbClr val="FFFF00"/>
                </a:solidFill>
              </a:rPr>
              <a:t>VALUTAZIONE DEI RISCHI</a:t>
            </a:r>
          </a:p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dirty="0">
                <a:solidFill>
                  <a:schemeClr val="bg1"/>
                </a:solidFill>
              </a:rPr>
              <a:t>= Analisi </a:t>
            </a:r>
            <a:r>
              <a:rPr lang="it-IT" b="1" u="sng" dirty="0">
                <a:solidFill>
                  <a:schemeClr val="bg1"/>
                </a:solidFill>
              </a:rPr>
              <a:t>SISTEMATICA</a:t>
            </a:r>
            <a:r>
              <a:rPr lang="it-IT" b="1" dirty="0">
                <a:solidFill>
                  <a:schemeClr val="bg1"/>
                </a:solidFill>
              </a:rPr>
              <a:t> delle lavorazioni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035319-C2FF-40C1-86BE-5B967744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5" y="2904565"/>
            <a:ext cx="4093595" cy="33809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EF5B83-2E7D-47E2-94A4-65CD12850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25" y="4523880"/>
            <a:ext cx="3028620" cy="16773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15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7675" y="1495425"/>
            <a:ext cx="8105775" cy="5103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54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Valutazione dei Rischi </a:t>
            </a:r>
          </a:p>
        </p:txBody>
      </p:sp>
      <p:sp>
        <p:nvSpPr>
          <p:cNvPr id="4915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6750" y="1495425"/>
            <a:ext cx="7686675" cy="510349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dirty="0">
                <a:solidFill>
                  <a:schemeClr val="bg1"/>
                </a:solidFill>
              </a:rPr>
              <a:t>Analisi </a:t>
            </a:r>
            <a:r>
              <a:rPr lang="it-IT" b="1" u="sng" dirty="0">
                <a:solidFill>
                  <a:schemeClr val="bg1"/>
                </a:solidFill>
              </a:rPr>
              <a:t>SISTEMATICA</a:t>
            </a:r>
            <a:r>
              <a:rPr lang="it-IT" b="1" dirty="0">
                <a:solidFill>
                  <a:schemeClr val="bg1"/>
                </a:solidFill>
              </a:rPr>
              <a:t> delle lavorazioni realizzata per: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chemeClr val="bg1"/>
                </a:solidFill>
              </a:rPr>
              <a:t>individuare</a:t>
            </a:r>
            <a:r>
              <a:rPr lang="it-IT" sz="2800" dirty="0">
                <a:solidFill>
                  <a:schemeClr val="bg1"/>
                </a:solidFill>
              </a:rPr>
              <a:t> i pericoli (fattori di rischio)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chemeClr val="bg1"/>
                </a:solidFill>
              </a:rPr>
              <a:t>individuare</a:t>
            </a:r>
            <a:r>
              <a:rPr lang="it-IT" sz="2800" dirty="0">
                <a:solidFill>
                  <a:schemeClr val="bg1"/>
                </a:solidFill>
              </a:rPr>
              <a:t> le persone potenzialmente esposte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chemeClr val="bg1"/>
                </a:solidFill>
              </a:rPr>
              <a:t>valutare</a:t>
            </a:r>
            <a:r>
              <a:rPr lang="it-IT" sz="2800" dirty="0">
                <a:solidFill>
                  <a:schemeClr val="bg1"/>
                </a:solidFill>
              </a:rPr>
              <a:t> (stimare) i rischi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chemeClr val="bg1"/>
                </a:solidFill>
              </a:rPr>
              <a:t>individuare</a:t>
            </a:r>
            <a:r>
              <a:rPr lang="it-IT" sz="2800" dirty="0">
                <a:solidFill>
                  <a:schemeClr val="bg1"/>
                </a:solidFill>
              </a:rPr>
              <a:t> i possibili effetti sulle persone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chemeClr val="bg1"/>
                </a:solidFill>
              </a:rPr>
              <a:t>individuare</a:t>
            </a:r>
            <a:r>
              <a:rPr lang="it-IT" sz="2800" dirty="0">
                <a:solidFill>
                  <a:schemeClr val="bg1"/>
                </a:solidFill>
              </a:rPr>
              <a:t> soluzioni per eliminare 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o ridurre i rischi a un livello accettabile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endParaRPr lang="it-IT" sz="2800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it-IT" sz="3100" b="1" dirty="0">
                <a:solidFill>
                  <a:schemeClr val="bg1"/>
                </a:solidFill>
              </a:rPr>
              <a:t>La VDR si effettua «</a:t>
            </a:r>
            <a:r>
              <a:rPr lang="it-IT" sz="3100" b="1" dirty="0">
                <a:solidFill>
                  <a:srgbClr val="FFFF00"/>
                </a:solidFill>
              </a:rPr>
              <a:t>IN TUTTI I LUOGHI DI LAVORO</a:t>
            </a:r>
            <a:r>
              <a:rPr lang="it-IT" sz="3100" b="1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516095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4" grpId="0"/>
      <p:bldP spid="4915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7675" y="1495425"/>
            <a:ext cx="8105775" cy="47339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54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Valutazione dei Rischi </a:t>
            </a:r>
          </a:p>
        </p:txBody>
      </p:sp>
      <p:sp>
        <p:nvSpPr>
          <p:cNvPr id="4915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6750" y="1326776"/>
            <a:ext cx="7686675" cy="541468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>
                <a:solidFill>
                  <a:schemeClr val="bg1"/>
                </a:solidFill>
              </a:rPr>
              <a:t>     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dirty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dirty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600" b="1" dirty="0">
                <a:solidFill>
                  <a:schemeClr val="bg1"/>
                </a:solidFill>
              </a:rPr>
              <a:t>viene redatto dal Datore di Lavoro (</a:t>
            </a:r>
            <a:r>
              <a:rPr lang="it-IT" sz="3600" b="1" dirty="0" err="1">
                <a:solidFill>
                  <a:schemeClr val="bg1"/>
                </a:solidFill>
              </a:rPr>
              <a:t>DdL</a:t>
            </a:r>
            <a:r>
              <a:rPr lang="it-IT" sz="3600" b="1" dirty="0">
                <a:solidFill>
                  <a:schemeClr val="bg1"/>
                </a:solidFill>
              </a:rPr>
              <a:t>)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500" b="1" dirty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dirty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500" b="1" dirty="0">
              <a:solidFill>
                <a:srgbClr val="FFC000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5100" b="1" dirty="0">
              <a:solidFill>
                <a:srgbClr val="FFC000"/>
              </a:solidFill>
            </a:endParaRP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5800" b="1" dirty="0">
                <a:solidFill>
                  <a:srgbClr val="FFC000"/>
                </a:solidFill>
              </a:rPr>
              <a:t>«Documento di Valutazione dei Rischi» 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5800" b="1" dirty="0">
                <a:solidFill>
                  <a:srgbClr val="FFC000"/>
                </a:solidFill>
              </a:rPr>
              <a:t>(DVR). </a:t>
            </a:r>
            <a:endParaRPr lang="it-IT" sz="5100" b="1" dirty="0">
              <a:solidFill>
                <a:srgbClr val="FFC000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>
                <a:solidFill>
                  <a:schemeClr val="bg1"/>
                </a:solidFill>
              </a:rPr>
              <a:t>	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800" b="1" u="sng" dirty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>
                <a:solidFill>
                  <a:schemeClr val="bg1"/>
                </a:solidFill>
              </a:rPr>
              <a:t>	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DF1BD9-C64A-40EB-9735-1F244425F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8" y="1560980"/>
            <a:ext cx="2519169" cy="2519169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82E6076-7F67-478C-A9B1-B19BE55F87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81940" y="2936474"/>
            <a:ext cx="714375" cy="1483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6427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2581E-6 L 0.00018 0.661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4" grpId="0"/>
      <p:bldP spid="491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Definizione del Rischio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7A1A28-A1BF-4B49-9C10-23D04A29B2AD}"/>
              </a:ext>
            </a:extLst>
          </p:cNvPr>
          <p:cNvSpPr txBox="1"/>
          <p:nvPr/>
        </p:nvSpPr>
        <p:spPr>
          <a:xfrm>
            <a:off x="566898" y="1597566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100" b="1" dirty="0">
              <a:solidFill>
                <a:srgbClr val="008100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</a:rPr>
              <a:t>• </a:t>
            </a:r>
            <a:r>
              <a:rPr lang="it-I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pericolo         danno</a:t>
            </a:r>
          </a:p>
          <a:p>
            <a:pPr>
              <a:spcBef>
                <a:spcPts val="600"/>
              </a:spcBef>
            </a:pPr>
            <a:endParaRPr lang="it-IT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endParaRPr lang="it-IT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</a:rPr>
              <a:t>• </a:t>
            </a:r>
            <a:r>
              <a:rPr lang="it-I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probabilità </a:t>
            </a:r>
          </a:p>
          <a:p>
            <a:pPr>
              <a:spcBef>
                <a:spcPts val="600"/>
              </a:spcBef>
            </a:pPr>
            <a:endParaRPr lang="it-IT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endParaRPr lang="it-IT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</a:rPr>
              <a:t>•    </a:t>
            </a:r>
            <a:r>
              <a:rPr lang="it-I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rischio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6AE9D9E-2E5C-4F2B-9C76-10ED491EB93A}"/>
              </a:ext>
            </a:extLst>
          </p:cNvPr>
          <p:cNvSpPr/>
          <p:nvPr/>
        </p:nvSpPr>
        <p:spPr>
          <a:xfrm>
            <a:off x="1261125" y="4413023"/>
            <a:ext cx="1477947" cy="7184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41176892-3FDF-4792-9C7A-1F88BBC17C21}"/>
              </a:ext>
            </a:extLst>
          </p:cNvPr>
          <p:cNvSpPr/>
          <p:nvPr/>
        </p:nvSpPr>
        <p:spPr>
          <a:xfrm rot="16200000">
            <a:off x="3103389" y="1803592"/>
            <a:ext cx="488590" cy="710687"/>
          </a:xfrm>
          <a:prstGeom prst="downArrow">
            <a:avLst>
              <a:gd name="adj1" fmla="val 50000"/>
              <a:gd name="adj2" fmla="val 4594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roce 10">
            <a:extLst>
              <a:ext uri="{FF2B5EF4-FFF2-40B4-BE49-F238E27FC236}">
                <a16:creationId xmlns:a16="http://schemas.microsoft.com/office/drawing/2014/main" id="{0163C2BD-55F1-4ED0-BCB1-48E58B50637C}"/>
              </a:ext>
            </a:extLst>
          </p:cNvPr>
          <p:cNvSpPr/>
          <p:nvPr/>
        </p:nvSpPr>
        <p:spPr>
          <a:xfrm>
            <a:off x="1703793" y="2759469"/>
            <a:ext cx="569167" cy="597160"/>
          </a:xfrm>
          <a:prstGeom prst="plus">
            <a:avLst>
              <a:gd name="adj" fmla="val 331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0E4BBF-8C4C-4990-808E-BB1029C69393}"/>
              </a:ext>
            </a:extLst>
          </p:cNvPr>
          <p:cNvSpPr txBox="1"/>
          <p:nvPr/>
        </p:nvSpPr>
        <p:spPr>
          <a:xfrm>
            <a:off x="5843824" y="968734"/>
            <a:ext cx="3157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• </a:t>
            </a:r>
            <a:r>
              <a:rPr lang="it-IT" b="1" dirty="0"/>
              <a:t>trascurabile</a:t>
            </a:r>
          </a:p>
          <a:p>
            <a:r>
              <a:rPr lang="it-IT" sz="1600" i="1" dirty="0"/>
              <a:t>(prognosi inferiore a tre giorni)</a:t>
            </a:r>
            <a:endParaRPr lang="it-IT" sz="1600" b="1" dirty="0"/>
          </a:p>
          <a:p>
            <a:r>
              <a:rPr lang="it-IT" dirty="0"/>
              <a:t>• </a:t>
            </a:r>
            <a:r>
              <a:rPr lang="it-IT" b="1" dirty="0"/>
              <a:t>lieve</a:t>
            </a:r>
          </a:p>
          <a:p>
            <a:r>
              <a:rPr lang="it-IT" sz="1600" i="1" dirty="0"/>
              <a:t>(prognosi inferiore a 40 giorni)</a:t>
            </a:r>
          </a:p>
          <a:p>
            <a:r>
              <a:rPr lang="it-IT" dirty="0"/>
              <a:t>• </a:t>
            </a:r>
            <a:r>
              <a:rPr lang="it-IT" b="1" dirty="0"/>
              <a:t>grave</a:t>
            </a:r>
          </a:p>
          <a:p>
            <a:r>
              <a:rPr lang="it-IT" sz="1600" i="1" dirty="0"/>
              <a:t>(mette in pericolo la vita)</a:t>
            </a:r>
          </a:p>
          <a:p>
            <a:r>
              <a:rPr lang="it-IT" dirty="0"/>
              <a:t>• </a:t>
            </a:r>
            <a:r>
              <a:rPr lang="it-IT" b="1" dirty="0"/>
              <a:t>gravissimo</a:t>
            </a:r>
          </a:p>
          <a:p>
            <a:r>
              <a:rPr lang="it-IT" sz="1600" i="1" dirty="0"/>
              <a:t>(infortunio mortale, malattia inabile)</a:t>
            </a:r>
            <a:endParaRPr lang="it-IT" sz="1600" dirty="0"/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A643DCE1-8A86-43BF-9AE2-7732A22018A7}"/>
              </a:ext>
            </a:extLst>
          </p:cNvPr>
          <p:cNvSpPr/>
          <p:nvPr/>
        </p:nvSpPr>
        <p:spPr>
          <a:xfrm>
            <a:off x="5452699" y="1077197"/>
            <a:ext cx="339154" cy="213030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BE99A5-8BD0-475B-9E6F-CAEA5FB82DAB}"/>
              </a:ext>
            </a:extLst>
          </p:cNvPr>
          <p:cNvSpPr txBox="1"/>
          <p:nvPr/>
        </p:nvSpPr>
        <p:spPr>
          <a:xfrm>
            <a:off x="5843824" y="4421473"/>
            <a:ext cx="3157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BASSO 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MEDIO 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ALTO</a:t>
            </a: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C7E184F3-BDB2-4042-863A-C11C73A3FFA3}"/>
              </a:ext>
            </a:extLst>
          </p:cNvPr>
          <p:cNvSpPr/>
          <p:nvPr/>
        </p:nvSpPr>
        <p:spPr>
          <a:xfrm>
            <a:off x="5491336" y="4413023"/>
            <a:ext cx="339154" cy="19389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31268" y="4422710"/>
            <a:ext cx="3281458" cy="2053642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4800" dirty="0">
                <a:solidFill>
                  <a:schemeClr val="bg1"/>
                </a:solidFill>
              </a:rPr>
              <a:t>RISCHIO</a:t>
            </a:r>
          </a:p>
        </p:txBody>
      </p:sp>
      <p:sp>
        <p:nvSpPr>
          <p:cNvPr id="2867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Definizione del Rischio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9AAD9C6-7D06-49F6-BDE2-7C1791AA5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533083"/>
              </p:ext>
            </p:extLst>
          </p:nvPr>
        </p:nvGraphicFramePr>
        <p:xfrm>
          <a:off x="-363894" y="1656183"/>
          <a:ext cx="4767942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5EC16AB-2D67-432B-9E2E-BD34A0FAFF69}"/>
              </a:ext>
            </a:extLst>
          </p:cNvPr>
          <p:cNvGraphicFramePr/>
          <p:nvPr/>
        </p:nvGraphicFramePr>
        <p:xfrm>
          <a:off x="4572000" y="1656182"/>
          <a:ext cx="4024700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roce 2">
            <a:extLst>
              <a:ext uri="{FF2B5EF4-FFF2-40B4-BE49-F238E27FC236}">
                <a16:creationId xmlns:a16="http://schemas.microsoft.com/office/drawing/2014/main" id="{4B73EBC5-F5FB-41B6-87E9-BD276469C125}"/>
              </a:ext>
            </a:extLst>
          </p:cNvPr>
          <p:cNvSpPr/>
          <p:nvPr/>
        </p:nvSpPr>
        <p:spPr>
          <a:xfrm>
            <a:off x="4259423" y="2146045"/>
            <a:ext cx="569167" cy="597160"/>
          </a:xfrm>
          <a:prstGeom prst="plus">
            <a:avLst>
              <a:gd name="adj" fmla="val 331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A97A06B-A165-450F-9702-60B2FE9D3139}"/>
              </a:ext>
            </a:extLst>
          </p:cNvPr>
          <p:cNvSpPr/>
          <p:nvPr/>
        </p:nvSpPr>
        <p:spPr>
          <a:xfrm>
            <a:off x="3671596" y="3368635"/>
            <a:ext cx="1730832" cy="86774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41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0075" y="1276348"/>
            <a:ext cx="8153399" cy="536257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2867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Definizione del Rischio</a:t>
            </a:r>
          </a:p>
        </p:txBody>
      </p:sp>
      <p:sp>
        <p:nvSpPr>
          <p:cNvPr id="50181" name="Rectangle 3"/>
          <p:cNvSpPr>
            <a:spLocks noGrp="1" noRot="1" noChangeArrowheads="1"/>
          </p:cNvSpPr>
          <p:nvPr>
            <p:ph type="body" sz="half" idx="4294967295"/>
          </p:nvPr>
        </p:nvSpPr>
        <p:spPr bwMode="auto">
          <a:xfrm>
            <a:off x="0" y="1285875"/>
            <a:ext cx="8964613" cy="5067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sz="3000" dirty="0"/>
              <a:t>Il </a:t>
            </a:r>
            <a:r>
              <a:rPr lang="it-IT" sz="3500" b="1" dirty="0">
                <a:solidFill>
                  <a:schemeClr val="bg1"/>
                </a:solidFill>
              </a:rPr>
              <a:t>rischio</a:t>
            </a:r>
            <a:r>
              <a:rPr lang="it-IT" dirty="0"/>
              <a:t> </a:t>
            </a:r>
            <a:r>
              <a:rPr lang="it-IT" sz="3000" dirty="0"/>
              <a:t>è la combinazione </a:t>
            </a:r>
            <a:br>
              <a:rPr lang="it-IT" sz="3000" dirty="0"/>
            </a:br>
            <a:r>
              <a:rPr lang="it-IT" sz="3000" dirty="0"/>
              <a:t>tra la </a:t>
            </a:r>
            <a:r>
              <a:rPr lang="it-IT" sz="3600" b="1" dirty="0">
                <a:solidFill>
                  <a:schemeClr val="bg1"/>
                </a:solidFill>
              </a:rPr>
              <a:t>probabilità</a:t>
            </a:r>
            <a:r>
              <a:rPr lang="it-IT" sz="3000" b="1" dirty="0"/>
              <a:t> </a:t>
            </a:r>
            <a:r>
              <a:rPr lang="it-IT" sz="3500" b="1" dirty="0"/>
              <a:t>(P) </a:t>
            </a:r>
            <a:br>
              <a:rPr lang="it-IT" sz="3500" b="1" dirty="0"/>
            </a:br>
            <a:r>
              <a:rPr lang="it-IT" sz="3000" dirty="0"/>
              <a:t>che si manifesti un certo evento dannoso </a:t>
            </a:r>
            <a:br>
              <a:rPr lang="it-IT" sz="3000" dirty="0"/>
            </a:br>
            <a:r>
              <a:rPr lang="it-IT" sz="3000" dirty="0"/>
              <a:t>e la</a:t>
            </a:r>
            <a:r>
              <a:rPr lang="it-IT" sz="3000" b="1" dirty="0"/>
              <a:t> </a:t>
            </a:r>
            <a:r>
              <a:rPr lang="it-IT" sz="3600" b="1" dirty="0">
                <a:solidFill>
                  <a:schemeClr val="bg1"/>
                </a:solidFill>
              </a:rPr>
              <a:t>gravità</a:t>
            </a:r>
            <a:r>
              <a:rPr lang="it-IT" sz="3000" b="1" dirty="0"/>
              <a:t> </a:t>
            </a:r>
            <a:r>
              <a:rPr lang="it-IT" sz="3500" b="1" dirty="0"/>
              <a:t>(Gravità, G o magnitudo) </a:t>
            </a:r>
            <a:br>
              <a:rPr lang="it-IT" sz="3500" b="1" dirty="0"/>
            </a:br>
            <a:r>
              <a:rPr lang="it-IT" sz="3000" dirty="0"/>
              <a:t>associata all’evento stesso.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it-IT" sz="3000" dirty="0"/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3000" dirty="0"/>
              <a:t>Generalmente si considera </a:t>
            </a:r>
            <a:r>
              <a:rPr lang="it-IT" sz="3600" b="1" dirty="0">
                <a:solidFill>
                  <a:schemeClr val="bg1"/>
                </a:solidFill>
              </a:rPr>
              <a:t>R = P x G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it-IT" sz="800" dirty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sz="2800" i="1" dirty="0"/>
              <a:t>Si tratta di una indicazione generica </a:t>
            </a:r>
            <a:br>
              <a:rPr lang="it-IT" sz="2800" i="1" dirty="0"/>
            </a:br>
            <a:r>
              <a:rPr lang="it-IT" sz="2800" i="1" dirty="0"/>
              <a:t>che va associata al numero dei lavoratori esposti</a:t>
            </a:r>
          </a:p>
        </p:txBody>
      </p:sp>
    </p:spTree>
    <p:extLst>
      <p:ext uri="{BB962C8B-B14F-4D97-AF65-F5344CB8AC3E}">
        <p14:creationId xmlns:p14="http://schemas.microsoft.com/office/powerpoint/2010/main" val="24704048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01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olo 1"/>
          <p:cNvSpPr>
            <a:spLocks/>
          </p:cNvSpPr>
          <p:nvPr/>
        </p:nvSpPr>
        <p:spPr bwMode="auto">
          <a:xfrm>
            <a:off x="323850" y="331788"/>
            <a:ext cx="48958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Un Testo Unico ?</a:t>
            </a:r>
            <a:b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</a:b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8149" y="1485900"/>
            <a:ext cx="8410575" cy="4781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09550" y="2847975"/>
            <a:ext cx="8724900" cy="1876425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54025" y="1533525"/>
            <a:ext cx="831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Per molti anni si è tentato di accorpare e semplificare</a:t>
            </a:r>
            <a:b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la </a:t>
            </a:r>
            <a:r>
              <a:rPr lang="it-IT" sz="23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normativa di igiene e sicurezza </a:t>
            </a:r>
            <a: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 un </a:t>
            </a:r>
            <a:r>
              <a:rPr lang="it-IT" sz="2300" i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unico provvedimento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454025" y="2790825"/>
            <a:ext cx="8318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  <a:t>Nel 2008 è stato pubblicato per la prima volta con questo scopo </a:t>
            </a:r>
            <a:b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  <a:t>il 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D. </a:t>
            </a:r>
            <a:r>
              <a:rPr lang="it-IT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Lgs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. 81/2008 </a:t>
            </a:r>
            <a: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  <a:t>da molti definito come “</a:t>
            </a:r>
            <a:r>
              <a:rPr lang="it-IT" sz="23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TESTO UNICO</a:t>
            </a:r>
            <a: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  <a:t>” modificato e integrato nel 2009 con il 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D.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Lgs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. 106/09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454025" y="4876800"/>
            <a:ext cx="8318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 verità buona parte della normativa è ancora fuori dal </a:t>
            </a:r>
            <a:r>
              <a:rPr lang="it-IT" sz="23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Testo Unico </a:t>
            </a:r>
            <a:r>
              <a:rPr lang="it-IT" sz="23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e saranno necessari ulteriori accorpamenti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Esempio scala valori Probabilità e Gravità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1483566"/>
            <a:ext cx="7727324" cy="51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070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Esempio scala valori Probabilità e Gravità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0585" y="1356360"/>
            <a:ext cx="8084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figura della matrice di rischio che associa ad ogni coppia di valori possibili per P e G il corrispondente valore di rischio “R”.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00354"/>
              </p:ext>
            </p:extLst>
          </p:nvPr>
        </p:nvGraphicFramePr>
        <p:xfrm>
          <a:off x="1660012" y="5326902"/>
          <a:ext cx="5979756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400" dirty="0"/>
                        <a:t>Rischio Accettabile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FF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F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/>
                        <a:t>Rischio Lieve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Da 2</a:t>
                      </a:r>
                      <a:r>
                        <a:rPr lang="it-IT" sz="1400" baseline="0" dirty="0"/>
                        <a:t> a 4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/>
                        <a:t>Rischio Medio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Da 6 a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/>
                        <a:t>Rischio Alto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Da 12 a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5" y="1941134"/>
            <a:ext cx="3554569" cy="32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547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4774" y="1704974"/>
            <a:ext cx="8924925" cy="261937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970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Prevenzione </a:t>
            </a:r>
          </a:p>
        </p:txBody>
      </p:sp>
      <p:sp>
        <p:nvSpPr>
          <p:cNvPr id="49157" name="Rectangle 3"/>
          <p:cNvSpPr>
            <a:spLocks noGrp="1" noRot="1" noChangeArrowheads="1"/>
          </p:cNvSpPr>
          <p:nvPr>
            <p:ph type="body" sz="half" idx="4294967295"/>
          </p:nvPr>
        </p:nvSpPr>
        <p:spPr bwMode="auto">
          <a:xfrm>
            <a:off x="0" y="1666875"/>
            <a:ext cx="9039225" cy="2657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it-IT" sz="3000" dirty="0"/>
              <a:t>La </a:t>
            </a:r>
            <a:r>
              <a:rPr lang="it-IT" sz="3500" b="1" dirty="0"/>
              <a:t>prevenzione</a:t>
            </a:r>
            <a:r>
              <a:rPr lang="it-IT" dirty="0"/>
              <a:t> </a:t>
            </a:r>
            <a:r>
              <a:rPr lang="it-IT" sz="3000" dirty="0"/>
              <a:t>è l’attività per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it-IT" sz="3000" dirty="0"/>
              <a:t>ridurre la </a:t>
            </a:r>
            <a:r>
              <a:rPr lang="it-IT" b="1" u="sng" dirty="0"/>
              <a:t>probabilità</a:t>
            </a:r>
            <a:r>
              <a:rPr lang="it-IT" dirty="0"/>
              <a:t> </a:t>
            </a:r>
            <a:br>
              <a:rPr lang="it-IT" dirty="0"/>
            </a:br>
            <a:r>
              <a:rPr lang="it-IT" sz="3000" dirty="0"/>
              <a:t>che si verifichi un determinato evento dannoso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it-IT" sz="3600" b="1" dirty="0"/>
              <a:t>R = (</a:t>
            </a:r>
            <a:r>
              <a:rPr lang="it-IT" sz="3600" b="1" dirty="0">
                <a:solidFill>
                  <a:srgbClr val="FF3300"/>
                </a:solidFill>
              </a:rPr>
              <a:t>P </a:t>
            </a:r>
            <a:r>
              <a:rPr lang="it-IT" sz="3600" b="1" dirty="0"/>
              <a:t>x G)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352425" y="4791075"/>
            <a:ext cx="8658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Per esempio: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Il divieto di fumare è un intervento di prevenzione per il rischio incendi.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Una regolare manutenzione di macchine/attrezzature/impianti contribuisce a prevenire infortuni legati ad anomalie funzionali.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49157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Protezione </a:t>
            </a:r>
          </a:p>
        </p:txBody>
      </p:sp>
      <p:sp>
        <p:nvSpPr>
          <p:cNvPr id="50181" name="Rectangle 3"/>
          <p:cNvSpPr>
            <a:spLocks noGrp="1" noRot="1" noChangeArrowheads="1"/>
          </p:cNvSpPr>
          <p:nvPr>
            <p:ph type="body" sz="half" idx="4294967295"/>
          </p:nvPr>
        </p:nvSpPr>
        <p:spPr bwMode="auto">
          <a:xfrm>
            <a:off x="0" y="5791200"/>
            <a:ext cx="9144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it-IT" sz="2400" b="1" dirty="0">
                <a:solidFill>
                  <a:srgbClr val="FF0000"/>
                </a:solidFill>
              </a:rPr>
              <a:t>La </a:t>
            </a:r>
            <a:r>
              <a:rPr lang="it-IT" sz="2800" b="1" dirty="0">
                <a:solidFill>
                  <a:srgbClr val="FF0000"/>
                </a:solidFill>
              </a:rPr>
              <a:t>prevenzione</a:t>
            </a:r>
            <a:r>
              <a:rPr lang="it-IT" sz="2400" b="1" dirty="0">
                <a:solidFill>
                  <a:srgbClr val="FF0000"/>
                </a:solidFill>
              </a:rPr>
              <a:t> ha priorità rispetto alla </a:t>
            </a:r>
            <a:r>
              <a:rPr lang="it-IT" sz="2800" b="1" dirty="0">
                <a:solidFill>
                  <a:srgbClr val="FF0000"/>
                </a:solidFill>
              </a:rPr>
              <a:t>protezione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0533" y="1704974"/>
            <a:ext cx="8820152" cy="2543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1" y="1614489"/>
            <a:ext cx="89249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3500" b="1" dirty="0">
                <a:latin typeface="Calibri" pitchFamily="34" charset="0"/>
              </a:rPr>
              <a:t>protezione:</a:t>
            </a:r>
            <a:r>
              <a:rPr lang="it-IT" sz="3200" dirty="0">
                <a:latin typeface="Calibri" pitchFamily="34" charset="0"/>
              </a:rPr>
              <a:t> </a:t>
            </a:r>
            <a:r>
              <a:rPr lang="it-IT" sz="3000" dirty="0">
                <a:latin typeface="Calibri" pitchFamily="34" charset="0"/>
              </a:rPr>
              <a:t>operazioni messe in atto per ridurre la </a:t>
            </a:r>
            <a:r>
              <a:rPr lang="it-IT" sz="3200" b="1" u="sng" dirty="0">
                <a:latin typeface="Calibri" pitchFamily="34" charset="0"/>
              </a:rPr>
              <a:t>gravità</a:t>
            </a:r>
            <a:r>
              <a:rPr lang="it-IT" sz="3200" dirty="0">
                <a:latin typeface="Calibri" pitchFamily="34" charset="0"/>
              </a:rPr>
              <a:t> </a:t>
            </a:r>
            <a:br>
              <a:rPr lang="it-IT" sz="3200" dirty="0">
                <a:latin typeface="Calibri" pitchFamily="34" charset="0"/>
              </a:rPr>
            </a:br>
            <a:r>
              <a:rPr lang="it-IT" sz="3000" dirty="0">
                <a:latin typeface="Calibri" pitchFamily="34" charset="0"/>
              </a:rPr>
              <a:t>associata ad un evento dannoso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3600" b="1" dirty="0">
                <a:latin typeface="Calibri" pitchFamily="34" charset="0"/>
              </a:rPr>
              <a:t>R = (P x </a:t>
            </a:r>
            <a:r>
              <a:rPr lang="it-IT" sz="3600" b="1" dirty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it-IT" sz="3600" b="1" dirty="0">
                <a:latin typeface="Calibri" pitchFamily="34" charset="0"/>
              </a:rPr>
              <a:t>)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323850" y="4467224"/>
            <a:ext cx="8658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Per esempio: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L’uso di guanti idonei è un intervento di protezione per il rischio chimico.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it-IT" sz="2100" i="1" dirty="0">
                <a:solidFill>
                  <a:srgbClr val="000000"/>
                </a:solidFill>
                <a:latin typeface="Calibri" pitchFamily="34" charset="0"/>
              </a:rPr>
              <a:t>L’uso di scarpe con puntale rinforzato, protegge il piede da cadute di oggetti.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50181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1475" y="1533525"/>
            <a:ext cx="4743450" cy="390524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278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Priorità degli Interventi 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5651500" y="1339850"/>
            <a:ext cx="29527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Valutazione dei rischi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651500" y="2563813"/>
            <a:ext cx="29527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Definizione delle misure </a:t>
            </a:r>
          </a:p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 prevenzione 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651500" y="3789363"/>
            <a:ext cx="29527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Definizione delle misure </a:t>
            </a:r>
          </a:p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 protezione 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651500" y="5013325"/>
            <a:ext cx="2952750" cy="14103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Verifica del risultato,  </a:t>
            </a:r>
          </a:p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nuova valutazione con</a:t>
            </a:r>
          </a:p>
          <a:p>
            <a:pPr algn="ctr"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eventuale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REVISIONE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43050"/>
            <a:ext cx="4695825" cy="4014788"/>
          </a:xfrm>
          <a:prstGeom prst="rect">
            <a:avLst/>
          </a:prstGeom>
        </p:spPr>
        <p:txBody>
          <a:bodyPr/>
          <a:lstStyle/>
          <a:p>
            <a:pPr marL="85725" indent="0" algn="ctr" eaLnBrk="1" hangingPunct="1">
              <a:lnSpc>
                <a:spcPct val="140000"/>
              </a:lnSpc>
              <a:buFont typeface="Arial" charset="0"/>
              <a:buNone/>
              <a:defRPr/>
            </a:pP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85725" indent="0" algn="ctr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Dopo la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Valutazione dei Rischi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si individuano le misure di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prevenzione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protezione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cxnSp>
        <p:nvCxnSpPr>
          <p:cNvPr id="35848" name="AutoShape 8"/>
          <p:cNvCxnSpPr>
            <a:cxnSpLocks noChangeShapeType="1"/>
            <a:stCxn id="35843" idx="2"/>
            <a:endCxn id="35844" idx="0"/>
          </p:cNvCxnSpPr>
          <p:nvPr/>
        </p:nvCxnSpPr>
        <p:spPr bwMode="auto">
          <a:xfrm>
            <a:off x="7127875" y="2276475"/>
            <a:ext cx="0" cy="2873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849" name="AutoShape 9"/>
          <p:cNvCxnSpPr>
            <a:cxnSpLocks noChangeShapeType="1"/>
            <a:stCxn id="35844" idx="2"/>
            <a:endCxn id="35845" idx="0"/>
          </p:cNvCxnSpPr>
          <p:nvPr/>
        </p:nvCxnSpPr>
        <p:spPr bwMode="auto">
          <a:xfrm>
            <a:off x="7127875" y="3500438"/>
            <a:ext cx="0" cy="2889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850" name="AutoShape 10"/>
          <p:cNvCxnSpPr>
            <a:cxnSpLocks noChangeShapeType="1"/>
            <a:stCxn id="35845" idx="2"/>
            <a:endCxn id="35846" idx="0"/>
          </p:cNvCxnSpPr>
          <p:nvPr/>
        </p:nvCxnSpPr>
        <p:spPr bwMode="auto">
          <a:xfrm>
            <a:off x="7127875" y="4725988"/>
            <a:ext cx="0" cy="28733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851" name="AutoShape 11"/>
          <p:cNvCxnSpPr>
            <a:cxnSpLocks noChangeShapeType="1"/>
            <a:stCxn id="35846" idx="1"/>
            <a:endCxn id="35843" idx="1"/>
          </p:cNvCxnSpPr>
          <p:nvPr/>
        </p:nvCxnSpPr>
        <p:spPr bwMode="auto">
          <a:xfrm rot="10800000">
            <a:off x="5651500" y="1808163"/>
            <a:ext cx="12700" cy="3910330"/>
          </a:xfrm>
          <a:prstGeom prst="bentConnector3">
            <a:avLst>
              <a:gd name="adj1" fmla="val 1946945"/>
            </a:avLst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58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Valutazione del Rischio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590925" y="1643063"/>
            <a:ext cx="5295900" cy="7858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Individuazione dei pericoli </a:t>
            </a:r>
            <a:br>
              <a:rPr lang="it-IT" sz="2000" b="1" dirty="0"/>
            </a:br>
            <a:r>
              <a:rPr lang="it-IT" dirty="0"/>
              <a:t>(o fattori di rischio)</a:t>
            </a:r>
          </a:p>
        </p:txBody>
      </p:sp>
      <p:pic>
        <p:nvPicPr>
          <p:cNvPr id="36868" name="Rettangolo arrotondat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2593975"/>
            <a:ext cx="2913062" cy="227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ttangolo arrotondato 5"/>
          <p:cNvSpPr/>
          <p:nvPr/>
        </p:nvSpPr>
        <p:spPr>
          <a:xfrm>
            <a:off x="3590925" y="2786063"/>
            <a:ext cx="5295900" cy="7858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Individuazione dei lavoratori esposti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590925" y="3929063"/>
            <a:ext cx="5295900" cy="7858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Stima quali-quantitativa dei rischi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(</a:t>
            </a:r>
            <a:r>
              <a:rPr lang="it-IT" sz="2000" b="1" dirty="0" err="1"/>
              <a:t>PxG</a:t>
            </a:r>
            <a:r>
              <a:rPr lang="it-IT" sz="2000" b="1" dirty="0"/>
              <a:t>)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590925" y="5072063"/>
            <a:ext cx="5295900" cy="7858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Stesura del Documento di Valutazione dei Rischi </a:t>
            </a:r>
            <a:br>
              <a:rPr lang="it-IT" sz="2000" b="1" dirty="0"/>
            </a:br>
            <a:r>
              <a:rPr lang="it-IT" dirty="0"/>
              <a:t>(</a:t>
            </a:r>
            <a:r>
              <a:rPr lang="it-IT" b="1" dirty="0"/>
              <a:t>DVR</a:t>
            </a:r>
            <a:r>
              <a:rPr lang="it-IT" dirty="0"/>
              <a:t>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Misure di Prevenzione </a:t>
            </a:r>
          </a:p>
        </p:txBody>
      </p:sp>
      <p:sp>
        <p:nvSpPr>
          <p:cNvPr id="4" name="Ovale 3"/>
          <p:cNvSpPr/>
          <p:nvPr/>
        </p:nvSpPr>
        <p:spPr>
          <a:xfrm>
            <a:off x="571500" y="1643063"/>
            <a:ext cx="3857625" cy="20716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TECNICHE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Modifiche di tecnologie, impianti, </a:t>
            </a:r>
            <a:br>
              <a:rPr lang="it-IT" b="1" dirty="0"/>
            </a:br>
            <a:r>
              <a:rPr lang="it-IT" b="1" dirty="0"/>
              <a:t>macchinari, attrezzature, ecc.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4714875" y="2071688"/>
            <a:ext cx="4071938" cy="23574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ORGANIZZATIVE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Riorganizzazione del lavoro </a:t>
            </a:r>
            <a:br>
              <a:rPr lang="it-IT" b="1" dirty="0"/>
            </a:br>
            <a:r>
              <a:rPr lang="it-IT" b="1" i="1" dirty="0"/>
              <a:t>(orari, tempi, reparti, responsabilità, </a:t>
            </a:r>
            <a:br>
              <a:rPr lang="it-IT" b="1" i="1" dirty="0"/>
            </a:br>
            <a:r>
              <a:rPr lang="it-IT" b="1" i="1" dirty="0"/>
              <a:t>ruoli, gerarchie)</a:t>
            </a:r>
            <a:endParaRPr lang="it-IT" i="1" dirty="0"/>
          </a:p>
        </p:txBody>
      </p:sp>
      <p:sp>
        <p:nvSpPr>
          <p:cNvPr id="6" name="Ovale 5"/>
          <p:cNvSpPr/>
          <p:nvPr/>
        </p:nvSpPr>
        <p:spPr>
          <a:xfrm>
            <a:off x="928688" y="3929063"/>
            <a:ext cx="4500562" cy="22145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PROCEDURALI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Modifiche di procedure di lavoro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/>
              <a:t>(ordine e sequenza delle operazioni,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/>
              <a:t>informazione e formazione)</a:t>
            </a:r>
            <a:endParaRPr lang="it-IT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99185" y="3080727"/>
            <a:ext cx="6945630" cy="36195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143000" lvl="2" indent="-228600">
              <a:lnSpc>
                <a:spcPct val="150000"/>
              </a:lnSpc>
              <a:spcBef>
                <a:spcPts val="300"/>
              </a:spcBef>
              <a:defRPr/>
            </a:pPr>
            <a:r>
              <a:rPr lang="it-IT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Grazie per l’attenzione!</a:t>
            </a:r>
          </a:p>
          <a:p>
            <a:pPr algn="ctr">
              <a:defRPr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1C9000-F07C-4CA3-AB86-2C64F62E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9" y="1027148"/>
            <a:ext cx="2074972" cy="31360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AD0B5A-789F-4025-8A28-7A80683A8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56" y="1026136"/>
            <a:ext cx="2010412" cy="3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5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1150938" y="1316038"/>
            <a:ext cx="6594475" cy="2697162"/>
          </a:xfrm>
          <a:prstGeom prst="ellipse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80000"/>
              </a:lnSpc>
              <a:defRPr/>
            </a:pPr>
            <a:r>
              <a:rPr lang="it-IT" sz="2400" b="1" dirty="0">
                <a:solidFill>
                  <a:srgbClr val="FFFFFF"/>
                </a:solidFill>
                <a:latin typeface="MicrogrammaDBolExt" pitchFamily="34" charset="0"/>
              </a:rPr>
              <a:t>D. Lgs. 81 </a:t>
            </a:r>
            <a:r>
              <a:rPr lang="it-IT" sz="2400" dirty="0">
                <a:solidFill>
                  <a:srgbClr val="FFFFFF"/>
                </a:solidFill>
                <a:latin typeface="MicrogrammaDBolExt" pitchFamily="34" charset="0"/>
              </a:rPr>
              <a:t>del 09 aprile 2008</a:t>
            </a:r>
          </a:p>
          <a:p>
            <a:pPr algn="ctr">
              <a:lnSpc>
                <a:spcPct val="180000"/>
              </a:lnSpc>
              <a:defRPr/>
            </a:pPr>
            <a:r>
              <a:rPr lang="it-IT" sz="1600" b="1" i="1" dirty="0">
                <a:solidFill>
                  <a:srgbClr val="FFFFFF"/>
                </a:solidFill>
                <a:latin typeface="Calibri" pitchFamily="34" charset="0"/>
              </a:rPr>
              <a:t>in vigore dal 15 maggio 2008</a:t>
            </a:r>
          </a:p>
          <a:p>
            <a:pPr algn="ctr">
              <a:defRPr/>
            </a:pPr>
            <a:endParaRPr lang="it-IT" sz="1400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FFFFFF"/>
                </a:solidFill>
                <a:latin typeface="Calibri" pitchFamily="34" charset="0"/>
              </a:rPr>
              <a:t>306 Articoli – 51 Allegati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444624" y="4356100"/>
            <a:ext cx="6175375" cy="2044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FFFFFF"/>
                </a:solidFill>
                <a:latin typeface="MicrogrammaDBolExt" pitchFamily="34" charset="0"/>
              </a:rPr>
              <a:t>T</a:t>
            </a:r>
            <a:r>
              <a:rPr lang="it-IT" sz="2000" b="1" dirty="0">
                <a:solidFill>
                  <a:srgbClr val="FFFFFF"/>
                </a:solidFill>
                <a:latin typeface="MicrogrammaDBolExt" pitchFamily="34" charset="0"/>
              </a:rPr>
              <a:t>ESTO </a:t>
            </a:r>
            <a:r>
              <a:rPr lang="it-IT" sz="2800" b="1" dirty="0">
                <a:solidFill>
                  <a:srgbClr val="FFFFFF"/>
                </a:solidFill>
                <a:latin typeface="MicrogrammaDBolExt" pitchFamily="34" charset="0"/>
              </a:rPr>
              <a:t>U</a:t>
            </a:r>
            <a:r>
              <a:rPr lang="it-IT" sz="2000" b="1" dirty="0">
                <a:solidFill>
                  <a:srgbClr val="FFFFFF"/>
                </a:solidFill>
                <a:latin typeface="MicrogrammaDBolExt" pitchFamily="34" charset="0"/>
              </a:rPr>
              <a:t>NICO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solidFill>
                  <a:srgbClr val="FFFFFF"/>
                </a:solidFill>
              </a:rPr>
              <a:t>Raccolta e riorganizzazione delle normative vigenti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FFFF"/>
                </a:solidFill>
              </a:rPr>
              <a:t>in materia di igiene e sicurezza del lavoro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9" name="Freccia in giù 8"/>
          <p:cNvSpPr>
            <a:spLocks noChangeArrowheads="1"/>
          </p:cNvSpPr>
          <p:nvPr/>
        </p:nvSpPr>
        <p:spPr bwMode="auto">
          <a:xfrm>
            <a:off x="4123531" y="3863181"/>
            <a:ext cx="714375" cy="642938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2581E-6 L 0.00018 0.661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Il D.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Lgs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. 81/08 e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s.m.i.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63513" y="989013"/>
            <a:ext cx="1392237" cy="2873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D. </a:t>
            </a:r>
            <a:r>
              <a:rPr lang="it-IT" sz="1600" dirty="0" err="1"/>
              <a:t>Lgs</a:t>
            </a:r>
            <a:r>
              <a:rPr lang="it-IT" sz="1600" dirty="0"/>
              <a:t>. 81/08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49425" y="1241425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 – Principi comuni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752599" y="1649413"/>
            <a:ext cx="3345162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II – Luoghi di lavoro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749425" y="2049463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III – Attrezzature e DPI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752599" y="2457450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IV – Cantieri temporanei. e mobili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749425" y="2868613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 – Segnaletica di sicurezza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752600" y="3311527"/>
            <a:ext cx="3339796" cy="3127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</a:t>
            </a:r>
            <a:r>
              <a:rPr lang="it-IT" sz="1400" dirty="0" err="1"/>
              <a:t>VI</a:t>
            </a:r>
            <a:r>
              <a:rPr lang="it-IT" sz="1400" dirty="0"/>
              <a:t> – </a:t>
            </a:r>
            <a:r>
              <a:rPr lang="it-IT" sz="1400" dirty="0" err="1"/>
              <a:t>Mov</a:t>
            </a:r>
            <a:r>
              <a:rPr lang="it-IT" sz="1400" dirty="0"/>
              <a:t>. manuale dei carichi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749424" y="3733802"/>
            <a:ext cx="3337911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VII – Videoterminali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752600" y="4141789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VIII – Agenti fisici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749424" y="4552952"/>
            <a:ext cx="3337911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IX – Sostanze Pericolose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1752600" y="4960939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 – Agenti biologici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1749424" y="5324475"/>
            <a:ext cx="3337911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 – Atmosfere esplosive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752600" y="5732463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XII – Disposizioni penali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1749424" y="6143625"/>
            <a:ext cx="3337911" cy="4191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XIII – Norme transitorie  e finali</a:t>
            </a:r>
          </a:p>
        </p:txBody>
      </p:sp>
      <p:cxnSp>
        <p:nvCxnSpPr>
          <p:cNvPr id="31" name="Forma 30"/>
          <p:cNvCxnSpPr>
            <a:cxnSpLocks/>
            <a:stCxn id="4" idx="2"/>
            <a:endCxn id="5" idx="1"/>
          </p:cNvCxnSpPr>
          <p:nvPr/>
        </p:nvCxnSpPr>
        <p:spPr>
          <a:xfrm rot="16200000" flipH="1">
            <a:off x="1244203" y="891778"/>
            <a:ext cx="120650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1041796" y="1094185"/>
            <a:ext cx="528638" cy="892967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a 32"/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840184" y="1295797"/>
            <a:ext cx="928688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cxnSpLocks/>
            <a:stCxn id="4" idx="2"/>
            <a:endCxn id="8" idx="1"/>
          </p:cNvCxnSpPr>
          <p:nvPr/>
        </p:nvCxnSpPr>
        <p:spPr>
          <a:xfrm rot="16200000" flipH="1">
            <a:off x="637778" y="1498203"/>
            <a:ext cx="1336675" cy="892967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34"/>
          <p:cNvCxnSpPr>
            <a:cxnSpLocks/>
            <a:stCxn id="4" idx="2"/>
            <a:endCxn id="9" idx="1"/>
          </p:cNvCxnSpPr>
          <p:nvPr/>
        </p:nvCxnSpPr>
        <p:spPr>
          <a:xfrm rot="16200000" flipH="1">
            <a:off x="430609" y="1705372"/>
            <a:ext cx="1747838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210343" y="1925639"/>
            <a:ext cx="2191546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-1985" y="2137967"/>
            <a:ext cx="2613027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a 37"/>
          <p:cNvCxnSpPr>
            <a:cxnSpLocks/>
            <a:stCxn id="4" idx="2"/>
            <a:endCxn id="12" idx="1"/>
          </p:cNvCxnSpPr>
          <p:nvPr/>
        </p:nvCxnSpPr>
        <p:spPr>
          <a:xfrm rot="16200000" flipH="1">
            <a:off x="-204391" y="2340373"/>
            <a:ext cx="3021014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a 38"/>
          <p:cNvCxnSpPr>
            <a:cxnSpLocks/>
            <a:stCxn id="4" idx="2"/>
            <a:endCxn id="13" idx="1"/>
          </p:cNvCxnSpPr>
          <p:nvPr/>
        </p:nvCxnSpPr>
        <p:spPr>
          <a:xfrm rot="16200000" flipH="1">
            <a:off x="-411560" y="2547542"/>
            <a:ext cx="3432177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a 39"/>
          <p:cNvCxnSpPr>
            <a:cxnSpLocks/>
            <a:stCxn id="4" idx="2"/>
            <a:endCxn id="14" idx="1"/>
          </p:cNvCxnSpPr>
          <p:nvPr/>
        </p:nvCxnSpPr>
        <p:spPr>
          <a:xfrm rot="16200000" flipH="1">
            <a:off x="-613966" y="2749948"/>
            <a:ext cx="3840164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ma 40"/>
          <p:cNvCxnSpPr>
            <a:cxnSpLocks/>
            <a:stCxn id="4" idx="2"/>
            <a:endCxn id="15" idx="1"/>
          </p:cNvCxnSpPr>
          <p:nvPr/>
        </p:nvCxnSpPr>
        <p:spPr>
          <a:xfrm rot="16200000" flipH="1">
            <a:off x="-797322" y="2933304"/>
            <a:ext cx="4203700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>
            <a:cxnSpLocks/>
            <a:stCxn id="4" idx="2"/>
            <a:endCxn id="16" idx="1"/>
          </p:cNvCxnSpPr>
          <p:nvPr/>
        </p:nvCxnSpPr>
        <p:spPr>
          <a:xfrm rot="16200000" flipH="1">
            <a:off x="-999728" y="3135710"/>
            <a:ext cx="4611688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Forma 42"/>
          <p:cNvCxnSpPr>
            <a:cxnSpLocks/>
            <a:stCxn id="4" idx="2"/>
            <a:endCxn id="17" idx="1"/>
          </p:cNvCxnSpPr>
          <p:nvPr/>
        </p:nvCxnSpPr>
        <p:spPr>
          <a:xfrm rot="16200000" flipH="1">
            <a:off x="-1233884" y="3369866"/>
            <a:ext cx="5076825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arrotondato 56"/>
          <p:cNvSpPr/>
          <p:nvPr/>
        </p:nvSpPr>
        <p:spPr>
          <a:xfrm>
            <a:off x="6883400" y="1233488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I a </a:t>
            </a:r>
            <a:r>
              <a:rPr lang="it-IT" sz="1400" dirty="0" err="1">
                <a:solidFill>
                  <a:schemeClr val="tx1"/>
                </a:solidFill>
              </a:rPr>
              <a:t>III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8" name="Rettangolo arrotondato 57"/>
          <p:cNvSpPr/>
          <p:nvPr/>
        </p:nvSpPr>
        <p:spPr>
          <a:xfrm>
            <a:off x="6886575" y="1639888"/>
            <a:ext cx="2035175" cy="3254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Allegato IV</a:t>
            </a:r>
          </a:p>
        </p:txBody>
      </p:sp>
      <p:sp>
        <p:nvSpPr>
          <p:cNvPr id="59" name="Rettangolo arrotondato 58"/>
          <p:cNvSpPr/>
          <p:nvPr/>
        </p:nvSpPr>
        <p:spPr>
          <a:xfrm>
            <a:off x="6883400" y="2041525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V a </a:t>
            </a:r>
            <a:r>
              <a:rPr lang="it-IT" sz="1400" dirty="0" err="1">
                <a:solidFill>
                  <a:schemeClr val="tx1"/>
                </a:solidFill>
              </a:rPr>
              <a:t>IX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0" name="Rettangolo arrotondato 59"/>
          <p:cNvSpPr/>
          <p:nvPr/>
        </p:nvSpPr>
        <p:spPr>
          <a:xfrm>
            <a:off x="6886575" y="2449513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X a </a:t>
            </a:r>
            <a:r>
              <a:rPr lang="it-IT" sz="1400" dirty="0" err="1">
                <a:solidFill>
                  <a:schemeClr val="tx1"/>
                </a:solidFill>
              </a:rPr>
              <a:t>XXIII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6883400" y="2860675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</a:t>
            </a:r>
            <a:r>
              <a:rPr lang="it-IT" sz="1400" dirty="0" err="1">
                <a:solidFill>
                  <a:schemeClr val="tx1"/>
                </a:solidFill>
              </a:rPr>
              <a:t>XXIV</a:t>
            </a:r>
            <a:r>
              <a:rPr lang="it-IT" sz="1400" dirty="0">
                <a:solidFill>
                  <a:schemeClr val="tx1"/>
                </a:solidFill>
              </a:rPr>
              <a:t> a </a:t>
            </a:r>
            <a:r>
              <a:rPr lang="it-IT" sz="1400" dirty="0" err="1">
                <a:solidFill>
                  <a:schemeClr val="tx1"/>
                </a:solidFill>
              </a:rPr>
              <a:t>XXXII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Rettangolo arrotondato 61"/>
          <p:cNvSpPr/>
          <p:nvPr/>
        </p:nvSpPr>
        <p:spPr>
          <a:xfrm>
            <a:off x="6886575" y="3267075"/>
            <a:ext cx="2035175" cy="3254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Allegato </a:t>
            </a:r>
            <a:r>
              <a:rPr lang="it-IT" sz="1400" dirty="0" err="1">
                <a:solidFill>
                  <a:schemeClr val="tx1"/>
                </a:solidFill>
              </a:rPr>
              <a:t>XXXIII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3" name="Rettangolo arrotondato 62"/>
          <p:cNvSpPr/>
          <p:nvPr/>
        </p:nvSpPr>
        <p:spPr>
          <a:xfrm>
            <a:off x="6883400" y="3689350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Allegato XXXIV</a:t>
            </a:r>
          </a:p>
        </p:txBody>
      </p:sp>
      <p:sp>
        <p:nvSpPr>
          <p:cNvPr id="64" name="Rettangolo arrotondato 63"/>
          <p:cNvSpPr/>
          <p:nvPr/>
        </p:nvSpPr>
        <p:spPr>
          <a:xfrm>
            <a:off x="6896100" y="4078288"/>
            <a:ext cx="2063750" cy="33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</a:t>
            </a:r>
            <a:r>
              <a:rPr lang="it-IT" sz="1400" dirty="0" err="1">
                <a:solidFill>
                  <a:schemeClr val="tx1"/>
                </a:solidFill>
              </a:rPr>
              <a:t>XXXV</a:t>
            </a:r>
            <a:r>
              <a:rPr lang="it-IT" sz="1400" dirty="0">
                <a:solidFill>
                  <a:schemeClr val="tx1"/>
                </a:solidFill>
              </a:rPr>
              <a:t> a </a:t>
            </a:r>
            <a:r>
              <a:rPr lang="it-IT" sz="1400" dirty="0" err="1">
                <a:solidFill>
                  <a:schemeClr val="tx1"/>
                </a:solidFill>
              </a:rPr>
              <a:t>XXXVII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5" name="Rettangolo arrotondato 64"/>
          <p:cNvSpPr/>
          <p:nvPr/>
        </p:nvSpPr>
        <p:spPr>
          <a:xfrm>
            <a:off x="6883400" y="4508500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</a:t>
            </a:r>
            <a:r>
              <a:rPr lang="it-IT" sz="1400" dirty="0" err="1">
                <a:solidFill>
                  <a:schemeClr val="tx1"/>
                </a:solidFill>
              </a:rPr>
              <a:t>XXXVIII</a:t>
            </a:r>
            <a:r>
              <a:rPr lang="it-IT" sz="1400" dirty="0">
                <a:solidFill>
                  <a:schemeClr val="tx1"/>
                </a:solidFill>
              </a:rPr>
              <a:t> a </a:t>
            </a:r>
            <a:r>
              <a:rPr lang="it-IT" sz="1400" dirty="0" err="1">
                <a:solidFill>
                  <a:schemeClr val="tx1"/>
                </a:solidFill>
              </a:rPr>
              <a:t>XLIII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" name="Rettangolo arrotondato 65"/>
          <p:cNvSpPr/>
          <p:nvPr/>
        </p:nvSpPr>
        <p:spPr>
          <a:xfrm>
            <a:off x="6886575" y="4914900"/>
            <a:ext cx="2035175" cy="3254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</a:t>
            </a:r>
            <a:r>
              <a:rPr lang="it-IT" sz="1400" dirty="0" err="1">
                <a:solidFill>
                  <a:schemeClr val="tx1"/>
                </a:solidFill>
              </a:rPr>
              <a:t>XLIV</a:t>
            </a:r>
            <a:r>
              <a:rPr lang="it-IT" sz="1400" dirty="0">
                <a:solidFill>
                  <a:schemeClr val="tx1"/>
                </a:solidFill>
              </a:rPr>
              <a:t> a </a:t>
            </a:r>
            <a:r>
              <a:rPr lang="it-IT" sz="1400" dirty="0" err="1">
                <a:solidFill>
                  <a:schemeClr val="tx1"/>
                </a:solidFill>
              </a:rPr>
              <a:t>XLVIII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7" name="Rettangolo arrotondato 66"/>
          <p:cNvSpPr/>
          <p:nvPr/>
        </p:nvSpPr>
        <p:spPr>
          <a:xfrm>
            <a:off x="6883400" y="5316538"/>
            <a:ext cx="2035175" cy="323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Allegati da </a:t>
            </a:r>
            <a:r>
              <a:rPr lang="it-IT" sz="1400" dirty="0" err="1">
                <a:solidFill>
                  <a:schemeClr val="tx1"/>
                </a:solidFill>
              </a:rPr>
              <a:t>XLIX</a:t>
            </a:r>
            <a:r>
              <a:rPr lang="it-IT" sz="1400" dirty="0">
                <a:solidFill>
                  <a:schemeClr val="tx1"/>
                </a:solidFill>
              </a:rPr>
              <a:t> a </a:t>
            </a:r>
            <a:r>
              <a:rPr lang="it-IT" sz="1400" dirty="0" err="1">
                <a:solidFill>
                  <a:schemeClr val="tx1"/>
                </a:solidFill>
              </a:rPr>
              <a:t>LI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68" name="Connettore 4 67"/>
          <p:cNvCxnSpPr>
            <a:cxnSpLocks/>
            <a:endCxn id="57" idx="1"/>
          </p:cNvCxnSpPr>
          <p:nvPr/>
        </p:nvCxnSpPr>
        <p:spPr>
          <a:xfrm>
            <a:off x="6697663" y="1395413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4 68"/>
          <p:cNvCxnSpPr>
            <a:cxnSpLocks/>
            <a:endCxn id="59" idx="1"/>
          </p:cNvCxnSpPr>
          <p:nvPr/>
        </p:nvCxnSpPr>
        <p:spPr>
          <a:xfrm>
            <a:off x="6697663" y="2203450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cxnSpLocks/>
            <a:endCxn id="58" idx="1"/>
          </p:cNvCxnSpPr>
          <p:nvPr/>
        </p:nvCxnSpPr>
        <p:spPr>
          <a:xfrm>
            <a:off x="6700838" y="1803400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4 70"/>
          <p:cNvCxnSpPr>
            <a:cxnSpLocks/>
            <a:endCxn id="60" idx="1"/>
          </p:cNvCxnSpPr>
          <p:nvPr/>
        </p:nvCxnSpPr>
        <p:spPr>
          <a:xfrm>
            <a:off x="6700838" y="2611438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cxnSpLocks/>
            <a:endCxn id="61" idx="1"/>
          </p:cNvCxnSpPr>
          <p:nvPr/>
        </p:nvCxnSpPr>
        <p:spPr>
          <a:xfrm>
            <a:off x="6697663" y="3022600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cxnSpLocks/>
            <a:endCxn id="62" idx="1"/>
          </p:cNvCxnSpPr>
          <p:nvPr/>
        </p:nvCxnSpPr>
        <p:spPr>
          <a:xfrm>
            <a:off x="6700838" y="3429000"/>
            <a:ext cx="185737" cy="1588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4 73"/>
          <p:cNvCxnSpPr>
            <a:cxnSpLocks/>
            <a:endCxn id="63" idx="1"/>
          </p:cNvCxnSpPr>
          <p:nvPr/>
        </p:nvCxnSpPr>
        <p:spPr>
          <a:xfrm>
            <a:off x="6697663" y="3851275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4 75"/>
          <p:cNvCxnSpPr>
            <a:cxnSpLocks/>
            <a:endCxn id="65" idx="1"/>
          </p:cNvCxnSpPr>
          <p:nvPr/>
        </p:nvCxnSpPr>
        <p:spPr>
          <a:xfrm>
            <a:off x="6697663" y="4670425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4 76"/>
          <p:cNvCxnSpPr>
            <a:cxnSpLocks/>
            <a:endCxn id="66" idx="1"/>
          </p:cNvCxnSpPr>
          <p:nvPr/>
        </p:nvCxnSpPr>
        <p:spPr>
          <a:xfrm>
            <a:off x="6700838" y="5078413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4 77"/>
          <p:cNvCxnSpPr>
            <a:cxnSpLocks/>
            <a:endCxn id="67" idx="1"/>
          </p:cNvCxnSpPr>
          <p:nvPr/>
        </p:nvCxnSpPr>
        <p:spPr>
          <a:xfrm>
            <a:off x="6697663" y="5478463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4 73"/>
          <p:cNvCxnSpPr>
            <a:cxnSpLocks/>
            <a:endCxn id="63" idx="1"/>
          </p:cNvCxnSpPr>
          <p:nvPr/>
        </p:nvCxnSpPr>
        <p:spPr>
          <a:xfrm>
            <a:off x="6723063" y="4229100"/>
            <a:ext cx="185737" cy="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562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Parleremo di: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163513" y="989013"/>
            <a:ext cx="1392237" cy="2873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D. </a:t>
            </a:r>
            <a:r>
              <a:rPr lang="it-IT" sz="1600" dirty="0" err="1"/>
              <a:t>Lgs</a:t>
            </a:r>
            <a:r>
              <a:rPr lang="it-IT" sz="1600" dirty="0"/>
              <a:t>. 81/08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49425" y="1241425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 – Principi comuni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752599" y="1649413"/>
            <a:ext cx="3345162" cy="311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II – Luoghi di lavoro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749425" y="2049463"/>
            <a:ext cx="3343275" cy="311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III – Attrezzature e DPI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752599" y="2457450"/>
            <a:ext cx="3343275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IV – Cantieri temporanei. e mobili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749425" y="2868613"/>
            <a:ext cx="3343275" cy="311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 – Segnaletica di sicurezza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752600" y="3311527"/>
            <a:ext cx="3339796" cy="3127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</a:t>
            </a:r>
            <a:r>
              <a:rPr lang="it-IT" sz="1400" dirty="0" err="1"/>
              <a:t>VI</a:t>
            </a:r>
            <a:r>
              <a:rPr lang="it-IT" sz="1400" dirty="0"/>
              <a:t> – </a:t>
            </a:r>
            <a:r>
              <a:rPr lang="it-IT" sz="1400" dirty="0" err="1"/>
              <a:t>Mov</a:t>
            </a:r>
            <a:r>
              <a:rPr lang="it-IT" sz="1400" dirty="0"/>
              <a:t>. manuale dei carichi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749424" y="3733802"/>
            <a:ext cx="3337911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VII – Videoterminali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752600" y="4141789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VIII – Agenti fisici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749424" y="4552952"/>
            <a:ext cx="3337911" cy="311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IX – Sostanze Pericolose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1752600" y="4960939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 – Agenti biologici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1749424" y="5324475"/>
            <a:ext cx="3337911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 – Atmosfere esplosive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752600" y="5732463"/>
            <a:ext cx="3339796" cy="3111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XII – Disposizioni penali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1749424" y="6143625"/>
            <a:ext cx="3337911" cy="4191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Titolo XIII – Norme transitorie  e finali</a:t>
            </a:r>
          </a:p>
        </p:txBody>
      </p:sp>
      <p:cxnSp>
        <p:nvCxnSpPr>
          <p:cNvPr id="31" name="Forma 30"/>
          <p:cNvCxnSpPr>
            <a:cxnSpLocks/>
            <a:stCxn id="4" idx="2"/>
            <a:endCxn id="5" idx="1"/>
          </p:cNvCxnSpPr>
          <p:nvPr/>
        </p:nvCxnSpPr>
        <p:spPr>
          <a:xfrm rot="16200000" flipH="1">
            <a:off x="1244203" y="891778"/>
            <a:ext cx="120650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1041796" y="1094185"/>
            <a:ext cx="528638" cy="892967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a 32"/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840184" y="1295797"/>
            <a:ext cx="928688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cxnSpLocks/>
            <a:stCxn id="4" idx="2"/>
            <a:endCxn id="8" idx="1"/>
          </p:cNvCxnSpPr>
          <p:nvPr/>
        </p:nvCxnSpPr>
        <p:spPr>
          <a:xfrm rot="16200000" flipH="1">
            <a:off x="637778" y="1498203"/>
            <a:ext cx="1336675" cy="892967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34"/>
          <p:cNvCxnSpPr>
            <a:cxnSpLocks/>
            <a:stCxn id="4" idx="2"/>
            <a:endCxn id="9" idx="1"/>
          </p:cNvCxnSpPr>
          <p:nvPr/>
        </p:nvCxnSpPr>
        <p:spPr>
          <a:xfrm rot="16200000" flipH="1">
            <a:off x="430609" y="1705372"/>
            <a:ext cx="1747838" cy="889793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210343" y="1925639"/>
            <a:ext cx="2191546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-1985" y="2137967"/>
            <a:ext cx="2613027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a 37"/>
          <p:cNvCxnSpPr>
            <a:cxnSpLocks/>
            <a:stCxn id="4" idx="2"/>
            <a:endCxn id="12" idx="1"/>
          </p:cNvCxnSpPr>
          <p:nvPr/>
        </p:nvCxnSpPr>
        <p:spPr>
          <a:xfrm rot="16200000" flipH="1">
            <a:off x="-204391" y="2340373"/>
            <a:ext cx="3021014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a 38"/>
          <p:cNvCxnSpPr>
            <a:cxnSpLocks/>
            <a:stCxn id="4" idx="2"/>
            <a:endCxn id="13" idx="1"/>
          </p:cNvCxnSpPr>
          <p:nvPr/>
        </p:nvCxnSpPr>
        <p:spPr>
          <a:xfrm rot="16200000" flipH="1">
            <a:off x="-411560" y="2547542"/>
            <a:ext cx="3432177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a 39"/>
          <p:cNvCxnSpPr>
            <a:cxnSpLocks/>
            <a:stCxn id="4" idx="2"/>
            <a:endCxn id="14" idx="1"/>
          </p:cNvCxnSpPr>
          <p:nvPr/>
        </p:nvCxnSpPr>
        <p:spPr>
          <a:xfrm rot="16200000" flipH="1">
            <a:off x="-613966" y="2749948"/>
            <a:ext cx="3840164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ma 40"/>
          <p:cNvCxnSpPr>
            <a:cxnSpLocks/>
            <a:stCxn id="4" idx="2"/>
            <a:endCxn id="15" idx="1"/>
          </p:cNvCxnSpPr>
          <p:nvPr/>
        </p:nvCxnSpPr>
        <p:spPr>
          <a:xfrm rot="16200000" flipH="1">
            <a:off x="-797322" y="2933304"/>
            <a:ext cx="4203700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>
            <a:cxnSpLocks/>
            <a:stCxn id="4" idx="2"/>
            <a:endCxn id="16" idx="1"/>
          </p:cNvCxnSpPr>
          <p:nvPr/>
        </p:nvCxnSpPr>
        <p:spPr>
          <a:xfrm rot="16200000" flipH="1">
            <a:off x="-999728" y="3135710"/>
            <a:ext cx="4611688" cy="892968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Forma 42"/>
          <p:cNvCxnSpPr>
            <a:cxnSpLocks/>
            <a:stCxn id="4" idx="2"/>
            <a:endCxn id="17" idx="1"/>
          </p:cNvCxnSpPr>
          <p:nvPr/>
        </p:nvCxnSpPr>
        <p:spPr>
          <a:xfrm rot="16200000" flipH="1">
            <a:off x="-1233884" y="3369866"/>
            <a:ext cx="5076825" cy="889792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361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 bwMode="auto">
          <a:xfrm>
            <a:off x="323850" y="260350"/>
            <a:ext cx="30972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  <a:ea typeface="+mj-ea"/>
                <a:cs typeface="+mj-cs"/>
              </a:rPr>
              <a:t>Contenuti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3850" y="1773238"/>
            <a:ext cx="8640763" cy="3527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pSp>
        <p:nvGrpSpPr>
          <p:cNvPr id="2" name="Gruppo 28"/>
          <p:cNvGrpSpPr>
            <a:grpSpLocks/>
          </p:cNvGrpSpPr>
          <p:nvPr/>
        </p:nvGrpSpPr>
        <p:grpSpPr bwMode="auto">
          <a:xfrm>
            <a:off x="179388" y="1916113"/>
            <a:ext cx="8785225" cy="3217862"/>
            <a:chOff x="179388" y="1916113"/>
            <a:chExt cx="8785225" cy="3217863"/>
          </a:xfrm>
        </p:grpSpPr>
        <p:sp>
          <p:nvSpPr>
            <p:cNvPr id="30729" name="Segnaposto contenuto 2"/>
            <p:cNvSpPr>
              <a:spLocks/>
            </p:cNvSpPr>
            <p:nvPr/>
          </p:nvSpPr>
          <p:spPr bwMode="auto">
            <a:xfrm>
              <a:off x="468313" y="1916113"/>
              <a:ext cx="8496300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 dirty="0">
                  <a:solidFill>
                    <a:schemeClr val="bg1"/>
                  </a:solidFill>
                  <a:latin typeface="MicrogrammaDBolExt"/>
                </a:rPr>
                <a:t>Andamento infortunistico e Decreto legislativo 81/08 e s.m.i.</a:t>
              </a: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79388" y="2128838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79388" y="3348038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79388" y="3938588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79388" y="4538663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0742" name="Segnaposto contenuto 2"/>
            <p:cNvSpPr>
              <a:spLocks/>
            </p:cNvSpPr>
            <p:nvPr/>
          </p:nvSpPr>
          <p:spPr bwMode="auto">
            <a:xfrm>
              <a:off x="458788" y="3114676"/>
              <a:ext cx="84963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>
                  <a:solidFill>
                    <a:schemeClr val="bg1"/>
                  </a:solidFill>
                  <a:latin typeface="MicrogrammaDBolExt"/>
                </a:rPr>
                <a:t>Organizzazione della Prevenzione aziendale</a:t>
              </a:r>
            </a:p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>
                  <a:solidFill>
                    <a:schemeClr val="bg1"/>
                  </a:solidFill>
                  <a:latin typeface="MicrogrammaDBolExt"/>
                </a:rPr>
                <a:t>Diritti, Doveri e Sanzioni per i vari soggetti aziendali</a:t>
              </a:r>
            </a:p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>
                  <a:solidFill>
                    <a:schemeClr val="bg1"/>
                  </a:solidFill>
                  <a:latin typeface="MicrogrammaDBolExt"/>
                </a:rPr>
                <a:t>Organi di Vigilanza, Controllo e Assistenza</a:t>
              </a:r>
            </a:p>
          </p:txBody>
        </p:sp>
      </p:grpSp>
      <p:grpSp>
        <p:nvGrpSpPr>
          <p:cNvPr id="3" name="Gruppo 30"/>
          <p:cNvGrpSpPr>
            <a:grpSpLocks/>
          </p:cNvGrpSpPr>
          <p:nvPr/>
        </p:nvGrpSpPr>
        <p:grpSpPr bwMode="auto">
          <a:xfrm>
            <a:off x="179388" y="2497138"/>
            <a:ext cx="8775700" cy="646112"/>
            <a:chOff x="179388" y="2497138"/>
            <a:chExt cx="8775700" cy="646112"/>
          </a:xfrm>
        </p:grpSpPr>
        <p:sp>
          <p:nvSpPr>
            <p:cNvPr id="30725" name="Segnaposto contenuto 2"/>
            <p:cNvSpPr>
              <a:spLocks/>
            </p:cNvSpPr>
            <p:nvPr/>
          </p:nvSpPr>
          <p:spPr bwMode="auto">
            <a:xfrm>
              <a:off x="458788" y="2497138"/>
              <a:ext cx="84963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 sz="2000" dirty="0">
                  <a:solidFill>
                    <a:srgbClr val="FF0000"/>
                  </a:solidFill>
                  <a:latin typeface="MicrogrammaDBolExt"/>
                </a:rPr>
                <a:t>Concetti di Rischio, Danno, Prevenzione e Protezione</a:t>
              </a:r>
              <a:endParaRPr lang="it-IT" sz="2000" dirty="0">
                <a:solidFill>
                  <a:schemeClr val="bg1"/>
                </a:solidFill>
                <a:latin typeface="MicrogrammaDBolExt"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79388" y="2743200"/>
              <a:ext cx="288925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Rischio e Pericolo </a:t>
            </a:r>
          </a:p>
        </p:txBody>
      </p:sp>
      <p:sp>
        <p:nvSpPr>
          <p:cNvPr id="10" name="Rettangolo arrotondato 9"/>
          <p:cNvSpPr>
            <a:spLocks noChangeArrowheads="1"/>
          </p:cNvSpPr>
          <p:nvPr/>
        </p:nvSpPr>
        <p:spPr bwMode="auto">
          <a:xfrm>
            <a:off x="766901" y="1128712"/>
            <a:ext cx="7377113" cy="54689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619250" indent="-1619250">
              <a:defRPr/>
            </a:pPr>
            <a:r>
              <a:rPr lang="it-IT" sz="4000" b="1" dirty="0">
                <a:solidFill>
                  <a:srgbClr val="FF5050"/>
                </a:solidFill>
                <a:latin typeface="MicrogrammaDBolExt" pitchFamily="34" charset="0"/>
              </a:rPr>
              <a:t>PERICOLO</a:t>
            </a:r>
            <a:r>
              <a:rPr lang="it-IT" sz="4000" b="1" dirty="0">
                <a:solidFill>
                  <a:srgbClr val="FF5050"/>
                </a:solidFill>
                <a:latin typeface="Calibri" pitchFamily="34" charset="0"/>
              </a:rPr>
              <a:t>:</a:t>
            </a:r>
            <a:r>
              <a:rPr lang="it-IT" sz="4000" i="1" dirty="0">
                <a:solidFill>
                  <a:srgbClr val="FF5050"/>
                </a:solidFill>
                <a:latin typeface="Calibri" pitchFamily="34" charset="0"/>
              </a:rPr>
              <a:t> </a:t>
            </a:r>
          </a:p>
          <a:p>
            <a:pPr marL="1160463" indent="-1160463">
              <a:defRPr/>
            </a:pPr>
            <a:r>
              <a:rPr lang="it-IT" i="1" dirty="0">
                <a:latin typeface="Calibri" pitchFamily="34" charset="0"/>
              </a:rPr>
              <a:t>	proprietà o qualità intrinseca di un determinato fattore avente il potenziale di causare danni.</a:t>
            </a: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i="1" dirty="0">
              <a:latin typeface="Calibri" pitchFamily="34" charset="0"/>
            </a:endParaRPr>
          </a:p>
          <a:p>
            <a:pPr marL="1619250" indent="-1619250">
              <a:defRPr/>
            </a:pPr>
            <a:endParaRPr lang="it-IT" dirty="0">
              <a:latin typeface="Calibri" pitchFamily="34" charset="0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A8CF3D13-A4CC-4E5C-8058-F5949BF6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3" y="3288323"/>
            <a:ext cx="4279307" cy="28528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5213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grammaDBolExt" pitchFamily="34" charset="0"/>
                <a:ea typeface="+mn-ea"/>
                <a:cs typeface="Arial" charset="0"/>
              </a:rPr>
              <a:t>Rischio e Pericolo </a:t>
            </a:r>
          </a:p>
        </p:txBody>
      </p:sp>
      <p:sp>
        <p:nvSpPr>
          <p:cNvPr id="5" name="Rettangolo arrotondato 4"/>
          <p:cNvSpPr>
            <a:spLocks noChangeArrowheads="1"/>
          </p:cNvSpPr>
          <p:nvPr/>
        </p:nvSpPr>
        <p:spPr bwMode="auto">
          <a:xfrm>
            <a:off x="666044" y="1208315"/>
            <a:ext cx="7698777" cy="25522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Ins="18000" anchor="ctr"/>
          <a:lstStyle/>
          <a:p>
            <a:pPr marL="1343025" marR="0" lvl="0" indent="-1343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grammaDBolExt" pitchFamily="34" charset="0"/>
                <a:ea typeface="+mn-ea"/>
                <a:cs typeface="Arial" charset="0"/>
              </a:rPr>
              <a:t>RISCHIO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probabilità di raggiungimento del livello potenziale di danno</a:t>
            </a:r>
            <a:b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nelle condizioni di impiego o di esposizione</a:t>
            </a:r>
            <a:b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ad un determinato fattore o agente </a:t>
            </a:r>
            <a:b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343025" marR="0" lvl="0" indent="-1343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0520E199-3F1A-4C81-9A4A-F67C0287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91" y="3429000"/>
            <a:ext cx="5173109" cy="33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18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Rischio e Pericolo </a:t>
            </a:r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1219200" y="5000625"/>
            <a:ext cx="3214688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it-IT" b="1">
                <a:latin typeface="MicrogrammaDBolExt" pitchFamily="34" charset="0"/>
              </a:rPr>
              <a:t>SI INDIVIDUA</a:t>
            </a:r>
          </a:p>
        </p:txBody>
      </p:sp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4795838" y="5000625"/>
            <a:ext cx="3214687" cy="7858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it-IT" b="1">
                <a:solidFill>
                  <a:srgbClr val="FFFFFF"/>
                </a:solidFill>
                <a:latin typeface="MicrogrammaDBolExt" pitchFamily="34" charset="0"/>
              </a:rPr>
              <a:t>SI VALUTA</a:t>
            </a:r>
          </a:p>
        </p:txBody>
      </p:sp>
      <p:sp>
        <p:nvSpPr>
          <p:cNvPr id="8" name="Freccia circolare a destra 7"/>
          <p:cNvSpPr>
            <a:spLocks noChangeArrowheads="1"/>
          </p:cNvSpPr>
          <p:nvPr/>
        </p:nvSpPr>
        <p:spPr bwMode="auto">
          <a:xfrm>
            <a:off x="290513" y="2000250"/>
            <a:ext cx="838200" cy="3500438"/>
          </a:xfrm>
          <a:prstGeom prst="curvedRightArrow">
            <a:avLst>
              <a:gd name="adj1" fmla="val 28402"/>
              <a:gd name="adj2" fmla="val 45454"/>
              <a:gd name="adj3" fmla="val 25000"/>
            </a:avLst>
          </a:prstGeom>
          <a:solidFill>
            <a:srgbClr val="FFCC00"/>
          </a:solidFill>
          <a:ln w="2540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9" name="Freccia circolare a sinistra 8"/>
          <p:cNvSpPr>
            <a:spLocks noChangeArrowheads="1"/>
          </p:cNvSpPr>
          <p:nvPr/>
        </p:nvSpPr>
        <p:spPr bwMode="auto">
          <a:xfrm>
            <a:off x="8067675" y="3752850"/>
            <a:ext cx="757238" cy="1757363"/>
          </a:xfrm>
          <a:prstGeom prst="curvedLeftArrow">
            <a:avLst>
              <a:gd name="adj1" fmla="val 29332"/>
              <a:gd name="adj2" fmla="val 52024"/>
              <a:gd name="adj3" fmla="val 24949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" name="Rettangolo arrotondato 9"/>
          <p:cNvSpPr>
            <a:spLocks noChangeArrowheads="1"/>
          </p:cNvSpPr>
          <p:nvPr/>
        </p:nvSpPr>
        <p:spPr bwMode="auto">
          <a:xfrm>
            <a:off x="838200" y="1847850"/>
            <a:ext cx="7377113" cy="7286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619250" indent="-1619250">
              <a:defRPr/>
            </a:pPr>
            <a:r>
              <a:rPr lang="it-IT" b="1" dirty="0">
                <a:latin typeface="MicrogrammaDBolExt" pitchFamily="34" charset="0"/>
              </a:rPr>
              <a:t>PERICOLO</a:t>
            </a:r>
            <a:r>
              <a:rPr lang="it-IT" i="1" dirty="0">
                <a:latin typeface="Calibri" pitchFamily="34" charset="0"/>
              </a:rPr>
              <a:t>: proprietà o qualità intrinseca di un determinato fattore avente il potenziale di causare danni.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" name="Rettangolo arrotondato 4"/>
          <p:cNvSpPr>
            <a:spLocks noChangeArrowheads="1"/>
          </p:cNvSpPr>
          <p:nvPr/>
        </p:nvSpPr>
        <p:spPr bwMode="auto">
          <a:xfrm>
            <a:off x="838200" y="3262313"/>
            <a:ext cx="7377113" cy="12382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Ins="18000" anchor="ctr"/>
          <a:lstStyle/>
          <a:p>
            <a:pPr marL="1343025" indent="-1343025">
              <a:defRPr/>
            </a:pPr>
            <a:r>
              <a:rPr lang="it-IT" dirty="0">
                <a:solidFill>
                  <a:srgbClr val="FFFFFF"/>
                </a:solidFill>
                <a:latin typeface="MicrogrammaDBolExt" pitchFamily="34" charset="0"/>
              </a:rPr>
              <a:t>RISCHIO</a:t>
            </a:r>
            <a:r>
              <a:rPr lang="it-IT" i="1" dirty="0">
                <a:solidFill>
                  <a:srgbClr val="FFFFFF"/>
                </a:solidFill>
                <a:latin typeface="Calibri" pitchFamily="34" charset="0"/>
              </a:rPr>
              <a:t>: probabilità di raggiungimento del livello potenziale di danno</a:t>
            </a:r>
            <a:br>
              <a:rPr lang="it-IT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it-IT" i="1" dirty="0">
                <a:solidFill>
                  <a:srgbClr val="FFFFFF"/>
                </a:solidFill>
                <a:latin typeface="Calibri" pitchFamily="34" charset="0"/>
              </a:rPr>
              <a:t>nelle condizioni di impiego o di esposizione</a:t>
            </a:r>
            <a:br>
              <a:rPr lang="it-IT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it-IT" i="1" dirty="0">
                <a:solidFill>
                  <a:srgbClr val="FFFFFF"/>
                </a:solidFill>
                <a:latin typeface="Calibri" pitchFamily="34" charset="0"/>
              </a:rPr>
              <a:t>ad un determinato fattore o agente </a:t>
            </a:r>
            <a:br>
              <a:rPr lang="it-IT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it-IT" i="1" dirty="0">
                <a:solidFill>
                  <a:srgbClr val="FFFFFF"/>
                </a:solidFill>
                <a:latin typeface="Calibri" pitchFamily="34" charset="0"/>
              </a:rPr>
              <a:t>oppure alla loro combinazione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1184</Words>
  <Application>Microsoft Office PowerPoint</Application>
  <PresentationFormat>Presentazione su schermo (4:3)</PresentationFormat>
  <Paragraphs>225</Paragraphs>
  <Slides>27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Brush Script MT</vt:lpstr>
      <vt:lpstr>Calibri</vt:lpstr>
      <vt:lpstr>MicrogrammaDBolExt</vt:lpstr>
      <vt:lpstr>Palatino Linotype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Generale Lavoratori</dc:title>
  <dc:creator>Gianluca</dc:creator>
  <cp:lastModifiedBy>Paola Pisciella</cp:lastModifiedBy>
  <cp:revision>504</cp:revision>
  <dcterms:created xsi:type="dcterms:W3CDTF">2012-03-22T11:47:59Z</dcterms:created>
  <dcterms:modified xsi:type="dcterms:W3CDTF">2021-02-05T12:34:47Z</dcterms:modified>
</cp:coreProperties>
</file>